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316" r:id="rId3"/>
    <p:sldId id="317" r:id="rId4"/>
    <p:sldId id="287" r:id="rId5"/>
    <p:sldId id="310" r:id="rId6"/>
    <p:sldId id="306" r:id="rId7"/>
    <p:sldId id="302" r:id="rId8"/>
    <p:sldId id="315" r:id="rId9"/>
    <p:sldId id="299" r:id="rId10"/>
    <p:sldId id="318" r:id="rId11"/>
    <p:sldId id="258" r:id="rId12"/>
    <p:sldId id="260" r:id="rId13"/>
    <p:sldId id="259" r:id="rId14"/>
    <p:sldId id="301" r:id="rId15"/>
    <p:sldId id="288" r:id="rId16"/>
    <p:sldId id="313" r:id="rId17"/>
    <p:sldId id="312" r:id="rId18"/>
    <p:sldId id="311" r:id="rId19"/>
    <p:sldId id="309" r:id="rId20"/>
    <p:sldId id="308" r:id="rId21"/>
    <p:sldId id="307" r:id="rId22"/>
    <p:sldId id="321" r:id="rId23"/>
    <p:sldId id="320" r:id="rId24"/>
    <p:sldId id="305" r:id="rId25"/>
    <p:sldId id="304" r:id="rId26"/>
    <p:sldId id="303" r:id="rId27"/>
    <p:sldId id="298" r:id="rId28"/>
    <p:sldId id="296" r:id="rId29"/>
    <p:sldId id="295" r:id="rId30"/>
    <p:sldId id="294" r:id="rId31"/>
    <p:sldId id="293" r:id="rId32"/>
    <p:sldId id="292" r:id="rId33"/>
    <p:sldId id="290" r:id="rId34"/>
    <p:sldId id="286" r:id="rId35"/>
    <p:sldId id="289" r:id="rId36"/>
    <p:sldId id="314" r:id="rId37"/>
    <p:sldId id="300" r:id="rId38"/>
    <p:sldId id="297" r:id="rId39"/>
    <p:sldId id="291" r:id="rId40"/>
    <p:sldId id="322" r:id="rId41"/>
    <p:sldId id="323" r:id="rId42"/>
    <p:sldId id="32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98" autoAdjust="0"/>
    <p:restoredTop sz="81726" autoAdjust="0"/>
  </p:normalViewPr>
  <p:slideViewPr>
    <p:cSldViewPr snapToGrid="0">
      <p:cViewPr varScale="1">
        <p:scale>
          <a:sx n="71" d="100"/>
          <a:sy n="71" d="100"/>
        </p:scale>
        <p:origin x="138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2DF3D-FD0F-4636-BFA7-082817D6A068}" type="datetimeFigureOut">
              <a:rPr lang="en-US" smtClean="0"/>
              <a:t>29-Mar-17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3EC3BC-323F-4825-9756-369F4FD6B501}" type="slidenum">
              <a:rPr lang="en-US" smtClean="0"/>
              <a:t>‹#›</a:t>
            </a:fld>
            <a:endParaRPr lang="en-US"/>
          </a:p>
        </p:txBody>
      </p:sp>
    </p:spTree>
    <p:extLst>
      <p:ext uri="{BB962C8B-B14F-4D97-AF65-F5344CB8AC3E}">
        <p14:creationId xmlns:p14="http://schemas.microsoft.com/office/powerpoint/2010/main" val="696125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3EC3BC-323F-4825-9756-369F4FD6B501}" type="slidenum">
              <a:rPr lang="en-US" smtClean="0"/>
              <a:t>14</a:t>
            </a:fld>
            <a:endParaRPr lang="en-US"/>
          </a:p>
        </p:txBody>
      </p:sp>
    </p:spTree>
    <p:extLst>
      <p:ext uri="{BB962C8B-B14F-4D97-AF65-F5344CB8AC3E}">
        <p14:creationId xmlns:p14="http://schemas.microsoft.com/office/powerpoint/2010/main" val="2895474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Segoe UI Light" panose="020B0502040204020203" pitchFamily="34" charset="0"/>
                <a:ea typeface="+mn-ea"/>
                <a:cs typeface="+mn-cs"/>
              </a:rPr>
              <a:t>The support for single sign-on to 3</a:t>
            </a:r>
            <a:r>
              <a:rPr lang="en-US" sz="1600" kern="1200" baseline="30000" dirty="0">
                <a:solidFill>
                  <a:schemeClr val="tx1"/>
                </a:solidFill>
                <a:effectLst/>
                <a:latin typeface="Segoe UI Light" panose="020B0502040204020203" pitchFamily="34" charset="0"/>
                <a:ea typeface="+mn-ea"/>
                <a:cs typeface="+mn-cs"/>
              </a:rPr>
              <a:t>rd</a:t>
            </a:r>
            <a:r>
              <a:rPr lang="en-US" sz="1600" kern="1200" dirty="0">
                <a:solidFill>
                  <a:schemeClr val="tx1"/>
                </a:solidFill>
                <a:effectLst/>
                <a:latin typeface="Segoe UI Light" panose="020B0502040204020203" pitchFamily="34" charset="0"/>
                <a:ea typeface="+mn-ea"/>
                <a:cs typeface="+mn-cs"/>
              </a:rPr>
              <a:t> party applications comes in two forms.</a:t>
            </a:r>
          </a:p>
          <a:p>
            <a:r>
              <a:rPr lang="en-US" sz="1600" kern="1200" dirty="0">
                <a:solidFill>
                  <a:schemeClr val="tx1"/>
                </a:solidFill>
                <a:effectLst/>
                <a:latin typeface="Segoe UI Light" panose="020B0502040204020203" pitchFamily="34" charset="0"/>
                <a:ea typeface="+mn-ea"/>
                <a:cs typeface="+mn-cs"/>
              </a:rPr>
              <a:t> </a:t>
            </a:r>
          </a:p>
          <a:p>
            <a:r>
              <a:rPr lang="en-US" sz="1600" kern="1200" dirty="0">
                <a:solidFill>
                  <a:schemeClr val="tx1"/>
                </a:solidFill>
                <a:effectLst/>
                <a:latin typeface="Segoe UI Light" panose="020B0502040204020203" pitchFamily="34" charset="0"/>
                <a:ea typeface="+mn-ea"/>
                <a:cs typeface="+mn-cs"/>
              </a:rPr>
              <a:t>The first is Federation-based, where users are signed-in to their applications using their Azure AD credentials.</a:t>
            </a:r>
          </a:p>
          <a:p>
            <a:r>
              <a:rPr lang="en-US" sz="1600" kern="1200" dirty="0">
                <a:solidFill>
                  <a:schemeClr val="tx1"/>
                </a:solidFill>
                <a:effectLst/>
                <a:latin typeface="Segoe UI Light" panose="020B0502040204020203" pitchFamily="34" charset="0"/>
                <a:ea typeface="+mn-ea"/>
                <a:cs typeface="+mn-cs"/>
              </a:rPr>
              <a:t> </a:t>
            </a:r>
          </a:p>
          <a:p>
            <a:r>
              <a:rPr lang="en-US" sz="1600" kern="1200" dirty="0">
                <a:solidFill>
                  <a:schemeClr val="tx1"/>
                </a:solidFill>
                <a:effectLst/>
                <a:latin typeface="Segoe UI Light" panose="020B0502040204020203" pitchFamily="34" charset="0"/>
                <a:ea typeface="+mn-ea"/>
                <a:cs typeface="+mn-cs"/>
              </a:rPr>
              <a:t>The other is Password-based, where users are signed in to their applications using their own personal credentials from the 3</a:t>
            </a:r>
            <a:r>
              <a:rPr lang="en-US" sz="1600" kern="1200" baseline="30000" dirty="0">
                <a:solidFill>
                  <a:schemeClr val="tx1"/>
                </a:solidFill>
                <a:effectLst/>
                <a:latin typeface="Segoe UI Light" panose="020B0502040204020203" pitchFamily="34" charset="0"/>
                <a:ea typeface="+mn-ea"/>
                <a:cs typeface="+mn-cs"/>
              </a:rPr>
              <a:t>rd</a:t>
            </a:r>
            <a:r>
              <a:rPr lang="en-US" sz="1600" kern="1200" dirty="0">
                <a:solidFill>
                  <a:schemeClr val="tx1"/>
                </a:solidFill>
                <a:effectLst/>
                <a:latin typeface="Segoe UI Light" panose="020B0502040204020203" pitchFamily="34" charset="0"/>
                <a:ea typeface="+mn-ea"/>
                <a:cs typeface="+mn-cs"/>
              </a:rPr>
              <a:t> party application.  In this scenario, the user’s credentials are securely stored in Azure AD and when the user accesses the application, those credentials are provided to the application to sign the user in.</a:t>
            </a:r>
          </a:p>
          <a:p>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pPr/>
              <a:t>22</a:t>
            </a:fld>
            <a:endParaRPr lang="en-US" dirty="0"/>
          </a:p>
        </p:txBody>
      </p:sp>
    </p:spTree>
    <p:extLst>
      <p:ext uri="{BB962C8B-B14F-4D97-AF65-F5344CB8AC3E}">
        <p14:creationId xmlns:p14="http://schemas.microsoft.com/office/powerpoint/2010/main" val="1066864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Segoe UI Light" panose="020B0502040204020203" pitchFamily="34" charset="0"/>
                <a:ea typeface="+mn-ea"/>
                <a:cs typeface="+mn-cs"/>
              </a:rPr>
              <a:t>The support for single sign-on to 3</a:t>
            </a:r>
            <a:r>
              <a:rPr lang="en-US" sz="1600" kern="1200" baseline="30000" dirty="0">
                <a:solidFill>
                  <a:schemeClr val="tx1"/>
                </a:solidFill>
                <a:effectLst/>
                <a:latin typeface="Segoe UI Light" panose="020B0502040204020203" pitchFamily="34" charset="0"/>
                <a:ea typeface="+mn-ea"/>
                <a:cs typeface="+mn-cs"/>
              </a:rPr>
              <a:t>rd</a:t>
            </a:r>
            <a:r>
              <a:rPr lang="en-US" sz="1600" kern="1200" dirty="0">
                <a:solidFill>
                  <a:schemeClr val="tx1"/>
                </a:solidFill>
                <a:effectLst/>
                <a:latin typeface="Segoe UI Light" panose="020B0502040204020203" pitchFamily="34" charset="0"/>
                <a:ea typeface="+mn-ea"/>
                <a:cs typeface="+mn-cs"/>
              </a:rPr>
              <a:t> party applications comes in two forms.</a:t>
            </a:r>
          </a:p>
          <a:p>
            <a:r>
              <a:rPr lang="en-US" sz="1600" kern="1200" dirty="0">
                <a:solidFill>
                  <a:schemeClr val="tx1"/>
                </a:solidFill>
                <a:effectLst/>
                <a:latin typeface="Segoe UI Light" panose="020B0502040204020203" pitchFamily="34" charset="0"/>
                <a:ea typeface="+mn-ea"/>
                <a:cs typeface="+mn-cs"/>
              </a:rPr>
              <a:t> </a:t>
            </a:r>
          </a:p>
          <a:p>
            <a:r>
              <a:rPr lang="en-US" sz="1600" kern="1200" dirty="0">
                <a:solidFill>
                  <a:schemeClr val="tx1"/>
                </a:solidFill>
                <a:effectLst/>
                <a:latin typeface="Segoe UI Light" panose="020B0502040204020203" pitchFamily="34" charset="0"/>
                <a:ea typeface="+mn-ea"/>
                <a:cs typeface="+mn-cs"/>
              </a:rPr>
              <a:t>The first is Federation-based, where users are signed-in to their applications using their Azure AD credentials.</a:t>
            </a:r>
          </a:p>
          <a:p>
            <a:r>
              <a:rPr lang="en-US" sz="1600" kern="1200" dirty="0">
                <a:solidFill>
                  <a:schemeClr val="tx1"/>
                </a:solidFill>
                <a:effectLst/>
                <a:latin typeface="Segoe UI Light" panose="020B0502040204020203" pitchFamily="34" charset="0"/>
                <a:ea typeface="+mn-ea"/>
                <a:cs typeface="+mn-cs"/>
              </a:rPr>
              <a:t> </a:t>
            </a:r>
          </a:p>
          <a:p>
            <a:r>
              <a:rPr lang="en-US" sz="1600" kern="1200" dirty="0">
                <a:solidFill>
                  <a:schemeClr val="tx1"/>
                </a:solidFill>
                <a:effectLst/>
                <a:latin typeface="Segoe UI Light" panose="020B0502040204020203" pitchFamily="34" charset="0"/>
                <a:ea typeface="+mn-ea"/>
                <a:cs typeface="+mn-cs"/>
              </a:rPr>
              <a:t>The other is Password-based, where users are signed in to their applications using their own personal credentials from the 3</a:t>
            </a:r>
            <a:r>
              <a:rPr lang="en-US" sz="1600" kern="1200" baseline="30000" dirty="0">
                <a:solidFill>
                  <a:schemeClr val="tx1"/>
                </a:solidFill>
                <a:effectLst/>
                <a:latin typeface="Segoe UI Light" panose="020B0502040204020203" pitchFamily="34" charset="0"/>
                <a:ea typeface="+mn-ea"/>
                <a:cs typeface="+mn-cs"/>
              </a:rPr>
              <a:t>rd</a:t>
            </a:r>
            <a:r>
              <a:rPr lang="en-US" sz="1600" kern="1200" dirty="0">
                <a:solidFill>
                  <a:schemeClr val="tx1"/>
                </a:solidFill>
                <a:effectLst/>
                <a:latin typeface="Segoe UI Light" panose="020B0502040204020203" pitchFamily="34" charset="0"/>
                <a:ea typeface="+mn-ea"/>
                <a:cs typeface="+mn-cs"/>
              </a:rPr>
              <a:t> party application.  In this scenario, the user’s credentials are securely stored in Azure AD and when the user accesses the application, those credentials are provided to the application to sign the user in.</a:t>
            </a:r>
          </a:p>
          <a:p>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pPr/>
              <a:t>23</a:t>
            </a:fld>
            <a:endParaRPr lang="en-US" dirty="0"/>
          </a:p>
        </p:txBody>
      </p:sp>
    </p:spTree>
    <p:extLst>
      <p:ext uri="{BB962C8B-B14F-4D97-AF65-F5344CB8AC3E}">
        <p14:creationId xmlns:p14="http://schemas.microsoft.com/office/powerpoint/2010/main" val="2917598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3EC3BC-323F-4825-9756-369F4FD6B501}" type="slidenum">
              <a:rPr lang="en-US" smtClean="0"/>
              <a:t>33</a:t>
            </a:fld>
            <a:endParaRPr lang="en-US"/>
          </a:p>
        </p:txBody>
      </p:sp>
    </p:spTree>
    <p:extLst>
      <p:ext uri="{BB962C8B-B14F-4D97-AF65-F5344CB8AC3E}">
        <p14:creationId xmlns:p14="http://schemas.microsoft.com/office/powerpoint/2010/main" val="822306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40</a:t>
            </a:fld>
            <a:endParaRPr lang="en-US"/>
          </a:p>
        </p:txBody>
      </p:sp>
    </p:spTree>
    <p:extLst>
      <p:ext uri="{BB962C8B-B14F-4D97-AF65-F5344CB8AC3E}">
        <p14:creationId xmlns:p14="http://schemas.microsoft.com/office/powerpoint/2010/main" val="1893143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41</a:t>
            </a:fld>
            <a:endParaRPr lang="en-US"/>
          </a:p>
        </p:txBody>
      </p:sp>
    </p:spTree>
    <p:extLst>
      <p:ext uri="{BB962C8B-B14F-4D97-AF65-F5344CB8AC3E}">
        <p14:creationId xmlns:p14="http://schemas.microsoft.com/office/powerpoint/2010/main" val="3599387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29-03-2017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483174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29-03-2017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830522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29-03-2017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115120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ulleted Layout">
    <p:bg bwMode="black">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7699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59431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38385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1117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29-03-2017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183454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606D133-A487-41E5-90C3-B2BABF8B1755}" type="datetimeFigureOut">
              <a:rPr lang="en-IN" smtClean="0"/>
              <a:t>29-03-2017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3878241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606D133-A487-41E5-90C3-B2BABF8B1755}" type="datetimeFigureOut">
              <a:rPr lang="en-IN" smtClean="0"/>
              <a:t>29-03-2017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1898803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606D133-A487-41E5-90C3-B2BABF8B1755}" type="datetimeFigureOut">
              <a:rPr lang="en-IN" smtClean="0"/>
              <a:t>29-03-2017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3480477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606D133-A487-41E5-90C3-B2BABF8B1755}" type="datetimeFigureOut">
              <a:rPr lang="en-IN" smtClean="0"/>
              <a:t>29-03-2017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384254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06D133-A487-41E5-90C3-B2BABF8B1755}" type="datetimeFigureOut">
              <a:rPr lang="en-IN" smtClean="0"/>
              <a:t>29-03-2017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1017728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06D133-A487-41E5-90C3-B2BABF8B1755}" type="datetimeFigureOut">
              <a:rPr lang="en-IN" smtClean="0"/>
              <a:t>29-03-2017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3886038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06D133-A487-41E5-90C3-B2BABF8B1755}" type="datetimeFigureOut">
              <a:rPr lang="en-IN" smtClean="0"/>
              <a:t>29-03-2017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73756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6D133-A487-41E5-90C3-B2BABF8B1755}" type="datetimeFigureOut">
              <a:rPr lang="en-IN" smtClean="0"/>
              <a:t>29-03-2017</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4A7FA3-BF5D-484E-B4D5-C8E41B224192}" type="slidenum">
              <a:rPr lang="en-IN" smtClean="0"/>
              <a:t>‹#›</a:t>
            </a:fld>
            <a:endParaRPr lang="en-IN"/>
          </a:p>
        </p:txBody>
      </p:sp>
    </p:spTree>
    <p:extLst>
      <p:ext uri="{BB962C8B-B14F-4D97-AF65-F5344CB8AC3E}">
        <p14:creationId xmlns:p14="http://schemas.microsoft.com/office/powerpoint/2010/main" val="1946497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hyperlink" Target="https://docs.microsoft.com/en-us/azure/active-directory/active-directory-saas-tutorial-lis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48798"/>
            <a:ext cx="9144000" cy="2387600"/>
          </a:xfrm>
        </p:spPr>
        <p:txBody>
          <a:bodyPr>
            <a:normAutofit fontScale="90000"/>
          </a:bodyPr>
          <a:lstStyle/>
          <a:p>
            <a:r>
              <a:rPr lang="en-IN" b="1" dirty="0"/>
              <a:t>70-533 :</a:t>
            </a:r>
            <a:br>
              <a:rPr lang="en-IN" dirty="0"/>
            </a:br>
            <a:r>
              <a:rPr lang="fr-FR" b="1" dirty="0"/>
              <a:t>Implementing Microsoft Azure Infrastructure Solutions</a:t>
            </a:r>
            <a:br>
              <a:rPr lang="fr-FR" b="1" dirty="0"/>
            </a:br>
            <a:endParaRPr lang="en-IN" dirty="0"/>
          </a:p>
        </p:txBody>
      </p:sp>
    </p:spTree>
    <p:extLst>
      <p:ext uri="{BB962C8B-B14F-4D97-AF65-F5344CB8AC3E}">
        <p14:creationId xmlns:p14="http://schemas.microsoft.com/office/powerpoint/2010/main" val="277526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2031" y="844113"/>
            <a:ext cx="10515600" cy="4351338"/>
          </a:xfrm>
        </p:spPr>
        <p:txBody>
          <a:bodyPr>
            <a:normAutofit fontScale="70000" lnSpcReduction="20000"/>
          </a:bodyPr>
          <a:lstStyle/>
          <a:p>
            <a:r>
              <a:rPr lang="en-US" dirty="0"/>
              <a:t>Explanation: If you don’t want to wait for the recurring synchronizations that occur every three hours, you can force directory synchronization at any time.</a:t>
            </a:r>
          </a:p>
          <a:p>
            <a:endParaRPr lang="en-US" dirty="0"/>
          </a:p>
          <a:p>
            <a:r>
              <a:rPr lang="en-US" dirty="0"/>
              <a:t> B: Force directory synchronization using Windows PowerShell You can use the directory synchronization Windows PowerShell </a:t>
            </a:r>
            <a:r>
              <a:rPr lang="en-US" dirty="0" err="1"/>
              <a:t>cmdlet</a:t>
            </a:r>
            <a:r>
              <a:rPr lang="en-US" dirty="0"/>
              <a:t> to force synchronization. The </a:t>
            </a:r>
            <a:r>
              <a:rPr lang="en-US" dirty="0" err="1"/>
              <a:t>cmdlet</a:t>
            </a:r>
            <a:r>
              <a:rPr lang="en-US" dirty="0"/>
              <a:t> is installed when you install the Directory Sync </a:t>
            </a:r>
            <a:r>
              <a:rPr lang="en-US" dirty="0" err="1"/>
              <a:t>tool.On</a:t>
            </a:r>
            <a:r>
              <a:rPr lang="en-US" dirty="0"/>
              <a:t> the computer that is running the Directory Sync tool, start PowerShell, type Import-Module </a:t>
            </a:r>
            <a:r>
              <a:rPr lang="en-US" dirty="0" err="1"/>
              <a:t>DirSync</a:t>
            </a:r>
            <a:r>
              <a:rPr lang="en-US" dirty="0"/>
              <a:t>, and then press </a:t>
            </a:r>
            <a:r>
              <a:rPr lang="en-US" dirty="0" err="1"/>
              <a:t>ENTER.TypeStart-OnlineCoexistenceSync</a:t>
            </a:r>
            <a:r>
              <a:rPr lang="en-US" dirty="0"/>
              <a:t>, and then press ENTER. </a:t>
            </a:r>
          </a:p>
          <a:p>
            <a:endParaRPr lang="en-US" dirty="0"/>
          </a:p>
          <a:p>
            <a:r>
              <a:rPr lang="en-US" dirty="0"/>
              <a:t>D: Azure Active Directory Sync Services (AAD Sync) In September 2014 the Microsoft Azure AD Sync tool was released. This changed how manual sync requests are </a:t>
            </a:r>
            <a:r>
              <a:rPr lang="en-US" dirty="0" err="1"/>
              <a:t>issued.To</a:t>
            </a:r>
            <a:r>
              <a:rPr lang="en-US" dirty="0"/>
              <a:t> perform a manual update we now use the DirectorySyncClientCmd.exe tool. The Delta and Initial parameters are added to the command to specify the relevant </a:t>
            </a:r>
            <a:r>
              <a:rPr lang="en-US" dirty="0" err="1"/>
              <a:t>task.This</a:t>
            </a:r>
            <a:r>
              <a:rPr lang="en-US" dirty="0"/>
              <a:t> tool is located in: C:\Program Files\Microsoft Azure AD Sync\Bin You can use the directory synchronization Windows PowerShell </a:t>
            </a:r>
            <a:r>
              <a:rPr lang="en-US" dirty="0" err="1"/>
              <a:t>cmdlet</a:t>
            </a:r>
            <a:r>
              <a:rPr lang="en-US" dirty="0"/>
              <a:t> to force synchronization. The </a:t>
            </a:r>
            <a:r>
              <a:rPr lang="en-US" dirty="0" err="1"/>
              <a:t>cmdlet</a:t>
            </a:r>
            <a:r>
              <a:rPr lang="en-US" dirty="0"/>
              <a:t> is installed when you install the Directory Sync </a:t>
            </a:r>
            <a:r>
              <a:rPr lang="en-US" dirty="0" err="1"/>
              <a:t>tool.On</a:t>
            </a:r>
            <a:r>
              <a:rPr lang="en-US" dirty="0"/>
              <a:t> the computer that is running the Directory Sync tool, start PowerShell, type Import-Module </a:t>
            </a:r>
            <a:r>
              <a:rPr lang="en-US" dirty="0" err="1"/>
              <a:t>DirSync</a:t>
            </a:r>
            <a:r>
              <a:rPr lang="en-US" dirty="0"/>
              <a:t>, </a:t>
            </a:r>
            <a:r>
              <a:rPr lang="en-US" dirty="0" err="1"/>
              <a:t>andthen</a:t>
            </a:r>
            <a:r>
              <a:rPr lang="en-US" dirty="0"/>
              <a:t> press </a:t>
            </a:r>
            <a:r>
              <a:rPr lang="en-US" dirty="0" err="1"/>
              <a:t>ENTER.Type</a:t>
            </a:r>
            <a:r>
              <a:rPr lang="en-US" dirty="0"/>
              <a:t> Start-</a:t>
            </a:r>
            <a:r>
              <a:rPr lang="en-US" dirty="0" err="1"/>
              <a:t>OnlineCoexistenceSync</a:t>
            </a:r>
            <a:r>
              <a:rPr lang="en-US" dirty="0"/>
              <a:t>, and then press ENTER.</a:t>
            </a:r>
          </a:p>
          <a:p>
            <a:endParaRPr lang="en-US" dirty="0"/>
          </a:p>
        </p:txBody>
      </p:sp>
    </p:spTree>
    <p:extLst>
      <p:ext uri="{BB962C8B-B14F-4D97-AF65-F5344CB8AC3E}">
        <p14:creationId xmlns:p14="http://schemas.microsoft.com/office/powerpoint/2010/main" val="2381987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227443"/>
          </a:xfrm>
          <a:prstGeom prst="rect">
            <a:avLst/>
          </a:prstGeom>
        </p:spPr>
      </p:pic>
      <p:sp>
        <p:nvSpPr>
          <p:cNvPr id="4" name="Title 1"/>
          <p:cNvSpPr>
            <a:spLocks noGrp="1"/>
          </p:cNvSpPr>
          <p:nvPr>
            <p:ph type="title"/>
          </p:nvPr>
        </p:nvSpPr>
        <p:spPr>
          <a:xfrm>
            <a:off x="387625" y="3280602"/>
            <a:ext cx="11605591" cy="2947919"/>
          </a:xfrm>
        </p:spPr>
        <p:txBody>
          <a:bodyPr>
            <a:normAutofit/>
          </a:bodyPr>
          <a:lstStyle/>
          <a:p>
            <a:r>
              <a:rPr lang="en-IN" sz="1800" b="1" dirty="0" err="1"/>
              <a:t>Ans</a:t>
            </a:r>
            <a:r>
              <a:rPr lang="en-IN" sz="1800" b="1" dirty="0"/>
              <a:t> – A &amp; E</a:t>
            </a:r>
            <a:br>
              <a:rPr lang="en-IN" sz="1800" b="1" dirty="0"/>
            </a:br>
            <a:br>
              <a:rPr lang="en-IN" sz="1800" b="1" dirty="0"/>
            </a:br>
            <a:br>
              <a:rPr lang="en-IN" sz="1800" b="1" dirty="0"/>
            </a:br>
            <a:r>
              <a:rPr lang="en-IN" sz="1800" b="1" dirty="0"/>
              <a:t>Video AAD with Office 365 Integration</a:t>
            </a:r>
            <a:br>
              <a:rPr lang="en-IN" sz="1800" b="1" dirty="0"/>
            </a:br>
            <a:endParaRPr lang="en-IN" sz="1800" b="1" dirty="0"/>
          </a:p>
        </p:txBody>
      </p:sp>
    </p:spTree>
    <p:extLst>
      <p:ext uri="{BB962C8B-B14F-4D97-AF65-F5344CB8AC3E}">
        <p14:creationId xmlns:p14="http://schemas.microsoft.com/office/powerpoint/2010/main" val="2810363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73" y="233679"/>
            <a:ext cx="11433658" cy="3013104"/>
          </a:xfrm>
          <a:prstGeom prst="rect">
            <a:avLst/>
          </a:prstGeom>
        </p:spPr>
      </p:pic>
      <p:sp>
        <p:nvSpPr>
          <p:cNvPr id="3" name="Title 1"/>
          <p:cNvSpPr>
            <a:spLocks noGrp="1"/>
          </p:cNvSpPr>
          <p:nvPr>
            <p:ph type="title"/>
          </p:nvPr>
        </p:nvSpPr>
        <p:spPr>
          <a:xfrm>
            <a:off x="387625" y="3280602"/>
            <a:ext cx="11605591" cy="2947919"/>
          </a:xfrm>
        </p:spPr>
        <p:txBody>
          <a:bodyPr>
            <a:normAutofit/>
          </a:bodyPr>
          <a:lstStyle/>
          <a:p>
            <a:r>
              <a:rPr lang="en-IN" sz="1800" b="1" dirty="0" err="1"/>
              <a:t>Ans</a:t>
            </a:r>
            <a:r>
              <a:rPr lang="en-IN" sz="1800" b="1" dirty="0"/>
              <a:t> – A</a:t>
            </a:r>
            <a:br>
              <a:rPr lang="en-IN" sz="1800" b="1" dirty="0"/>
            </a:br>
            <a:br>
              <a:rPr lang="en-IN" sz="1800" b="1" dirty="0"/>
            </a:br>
            <a:r>
              <a:rPr lang="en-IN" sz="1800" b="1" dirty="0"/>
              <a:t>What to Explain</a:t>
            </a:r>
            <a:br>
              <a:rPr lang="en-IN" sz="1800" b="1" dirty="0"/>
            </a:br>
            <a:endParaRPr lang="en-IN" sz="1800" b="1" dirty="0"/>
          </a:p>
        </p:txBody>
      </p:sp>
    </p:spTree>
    <p:extLst>
      <p:ext uri="{BB962C8B-B14F-4D97-AF65-F5344CB8AC3E}">
        <p14:creationId xmlns:p14="http://schemas.microsoft.com/office/powerpoint/2010/main" val="607699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83" y="97062"/>
            <a:ext cx="11549200" cy="4329163"/>
          </a:xfrm>
          <a:prstGeom prst="rect">
            <a:avLst/>
          </a:prstGeom>
        </p:spPr>
      </p:pic>
      <p:sp>
        <p:nvSpPr>
          <p:cNvPr id="3" name="Title 1"/>
          <p:cNvSpPr>
            <a:spLocks noGrp="1"/>
          </p:cNvSpPr>
          <p:nvPr>
            <p:ph type="title"/>
          </p:nvPr>
        </p:nvSpPr>
        <p:spPr>
          <a:xfrm>
            <a:off x="387625" y="4558748"/>
            <a:ext cx="11605591" cy="2186607"/>
          </a:xfrm>
        </p:spPr>
        <p:txBody>
          <a:bodyPr>
            <a:normAutofit/>
          </a:bodyPr>
          <a:lstStyle/>
          <a:p>
            <a:r>
              <a:rPr lang="en-IN" sz="1800" b="1" dirty="0" err="1"/>
              <a:t>Ans</a:t>
            </a:r>
            <a:r>
              <a:rPr lang="en-IN" sz="1800" b="1" dirty="0"/>
              <a:t> – </a:t>
            </a:r>
            <a:br>
              <a:rPr lang="en-IN" sz="1800" b="1" dirty="0"/>
            </a:br>
            <a:r>
              <a:rPr lang="en-IN" sz="1800" b="1" dirty="0"/>
              <a:t>Enterprise Admin</a:t>
            </a:r>
            <a:br>
              <a:rPr lang="en-IN" sz="1800" b="1" dirty="0"/>
            </a:br>
            <a:r>
              <a:rPr lang="en-IN" sz="1800" b="1" dirty="0"/>
              <a:t>Global Admin</a:t>
            </a:r>
            <a:br>
              <a:rPr lang="en-IN" sz="1800" b="1" dirty="0"/>
            </a:br>
            <a:br>
              <a:rPr lang="en-IN" sz="1800" b="1" dirty="0"/>
            </a:br>
            <a:endParaRPr lang="en-IN" sz="1800" b="1" dirty="0"/>
          </a:p>
        </p:txBody>
      </p:sp>
      <p:pic>
        <p:nvPicPr>
          <p:cNvPr id="4" name="Picture 3"/>
          <p:cNvPicPr>
            <a:picLocks noChangeAspect="1"/>
          </p:cNvPicPr>
          <p:nvPr/>
        </p:nvPicPr>
        <p:blipFill>
          <a:blip r:embed="rId3"/>
          <a:stretch>
            <a:fillRect/>
          </a:stretch>
        </p:blipFill>
        <p:spPr>
          <a:xfrm>
            <a:off x="231983" y="1830999"/>
            <a:ext cx="4041819" cy="2727749"/>
          </a:xfrm>
          <a:prstGeom prst="rect">
            <a:avLst/>
          </a:prstGeom>
        </p:spPr>
      </p:pic>
      <p:pic>
        <p:nvPicPr>
          <p:cNvPr id="5" name="Picture 4"/>
          <p:cNvPicPr>
            <a:picLocks noChangeAspect="1"/>
          </p:cNvPicPr>
          <p:nvPr/>
        </p:nvPicPr>
        <p:blipFill>
          <a:blip r:embed="rId4"/>
          <a:stretch>
            <a:fillRect/>
          </a:stretch>
        </p:blipFill>
        <p:spPr>
          <a:xfrm>
            <a:off x="2776756" y="4155618"/>
            <a:ext cx="7674924" cy="1496433"/>
          </a:xfrm>
          <a:prstGeom prst="rect">
            <a:avLst/>
          </a:prstGeom>
        </p:spPr>
      </p:pic>
    </p:spTree>
    <p:extLst>
      <p:ext uri="{BB962C8B-B14F-4D97-AF65-F5344CB8AC3E}">
        <p14:creationId xmlns:p14="http://schemas.microsoft.com/office/powerpoint/2010/main" val="651325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6003235"/>
            <a:ext cx="11635408" cy="609600"/>
          </a:xfrm>
        </p:spPr>
        <p:txBody>
          <a:bodyPr>
            <a:normAutofit fontScale="90000"/>
          </a:bodyPr>
          <a:lstStyle/>
          <a:p>
            <a:r>
              <a:rPr lang="en-IN" sz="1800" b="1" dirty="0" err="1"/>
              <a:t>Ans</a:t>
            </a:r>
            <a:r>
              <a:rPr lang="en-IN" sz="1800" b="1" dirty="0"/>
              <a:t> = A</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302" y="290454"/>
            <a:ext cx="10439194" cy="3755105"/>
          </a:xfrm>
          <a:prstGeom prst="rect">
            <a:avLst/>
          </a:prstGeom>
        </p:spPr>
      </p:pic>
      <p:sp>
        <p:nvSpPr>
          <p:cNvPr id="4" name="Rectangle 3"/>
          <p:cNvSpPr/>
          <p:nvPr/>
        </p:nvSpPr>
        <p:spPr>
          <a:xfrm>
            <a:off x="5897217" y="1957971"/>
            <a:ext cx="6096000" cy="646331"/>
          </a:xfrm>
          <a:prstGeom prst="rect">
            <a:avLst/>
          </a:prstGeom>
        </p:spPr>
        <p:txBody>
          <a:bodyPr>
            <a:spAutoFit/>
          </a:bodyPr>
          <a:lstStyle/>
          <a:p>
            <a:r>
              <a:rPr lang="en-US" dirty="0">
                <a:solidFill>
                  <a:srgbClr val="707070"/>
                </a:solidFill>
                <a:latin typeface="inherit"/>
              </a:rPr>
              <a:t>Also used </a:t>
            </a:r>
            <a:r>
              <a:rPr lang="en-US" dirty="0" err="1">
                <a:solidFill>
                  <a:srgbClr val="707070"/>
                </a:solidFill>
                <a:latin typeface="inherit"/>
              </a:rPr>
              <a:t>Dsquery</a:t>
            </a:r>
            <a:r>
              <a:rPr lang="en-US" dirty="0">
                <a:solidFill>
                  <a:srgbClr val="707070"/>
                </a:solidFill>
                <a:latin typeface="inherit"/>
              </a:rPr>
              <a:t> in Active Directory server for getting a list of all the machines joined to the domain</a:t>
            </a:r>
            <a:r>
              <a:rPr lang="en-US" dirty="0">
                <a:solidFill>
                  <a:srgbClr val="707070"/>
                </a:solidFill>
                <a:latin typeface="Segoe UI" panose="020B0502040204020203" pitchFamily="34" charset="0"/>
              </a:rPr>
              <a:t> </a:t>
            </a:r>
            <a:endParaRPr lang="en-US" b="0" i="0" u="none" strike="noStrike" dirty="0">
              <a:solidFill>
                <a:srgbClr val="707070"/>
              </a:solidFill>
              <a:effectLst/>
              <a:latin typeface="Segoe UI" panose="020B0502040204020203" pitchFamily="34" charset="0"/>
            </a:endParaRPr>
          </a:p>
        </p:txBody>
      </p:sp>
      <p:pic>
        <p:nvPicPr>
          <p:cNvPr id="5" name="Picture 4"/>
          <p:cNvPicPr>
            <a:picLocks noChangeAspect="1"/>
          </p:cNvPicPr>
          <p:nvPr/>
        </p:nvPicPr>
        <p:blipFill>
          <a:blip r:embed="rId4"/>
          <a:stretch>
            <a:fillRect/>
          </a:stretch>
        </p:blipFill>
        <p:spPr>
          <a:xfrm>
            <a:off x="3280195" y="3170462"/>
            <a:ext cx="8037161" cy="3522192"/>
          </a:xfrm>
          <a:prstGeom prst="rect">
            <a:avLst/>
          </a:prstGeom>
        </p:spPr>
      </p:pic>
    </p:spTree>
    <p:extLst>
      <p:ext uri="{BB962C8B-B14F-4D97-AF65-F5344CB8AC3E}">
        <p14:creationId xmlns:p14="http://schemas.microsoft.com/office/powerpoint/2010/main" val="3624810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Configure the Application Panel</a:t>
            </a:r>
          </a:p>
        </p:txBody>
      </p:sp>
    </p:spTree>
    <p:extLst>
      <p:ext uri="{BB962C8B-B14F-4D97-AF65-F5344CB8AC3E}">
        <p14:creationId xmlns:p14="http://schemas.microsoft.com/office/powerpoint/2010/main" val="1271263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25" y="4757530"/>
            <a:ext cx="11605591" cy="1855305"/>
          </a:xfrm>
        </p:spPr>
        <p:txBody>
          <a:bodyPr>
            <a:normAutofit/>
          </a:bodyPr>
          <a:lstStyle/>
          <a:p>
            <a:r>
              <a:rPr lang="en-IN" sz="1800" b="1" dirty="0" err="1"/>
              <a:t>Ans</a:t>
            </a:r>
            <a:r>
              <a:rPr lang="en-IN" sz="1800" b="1" dirty="0"/>
              <a:t> = </a:t>
            </a:r>
            <a:br>
              <a:rPr lang="en-IN" sz="1800" b="1" dirty="0"/>
            </a:br>
            <a:br>
              <a:rPr lang="en-IN" sz="1800" b="1" dirty="0"/>
            </a:br>
            <a:br>
              <a:rPr lang="en-IN" sz="1800" b="1" dirty="0"/>
            </a:br>
            <a:endParaRPr lang="en-IN" sz="18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625" y="0"/>
            <a:ext cx="11274288" cy="3498574"/>
          </a:xfrm>
          <a:prstGeom prst="rect">
            <a:avLst/>
          </a:prstGeom>
        </p:spPr>
      </p:pic>
      <p:pic>
        <p:nvPicPr>
          <p:cNvPr id="5" name="Picture 4"/>
          <p:cNvPicPr>
            <a:picLocks noChangeAspect="1"/>
          </p:cNvPicPr>
          <p:nvPr/>
        </p:nvPicPr>
        <p:blipFill>
          <a:blip r:embed="rId3"/>
          <a:stretch>
            <a:fillRect/>
          </a:stretch>
        </p:blipFill>
        <p:spPr>
          <a:xfrm>
            <a:off x="69575" y="1044439"/>
            <a:ext cx="5924550" cy="3390900"/>
          </a:xfrm>
          <a:prstGeom prst="rect">
            <a:avLst/>
          </a:prstGeom>
        </p:spPr>
      </p:pic>
      <p:pic>
        <p:nvPicPr>
          <p:cNvPr id="7" name="Picture 6"/>
          <p:cNvPicPr/>
          <p:nvPr/>
        </p:nvPicPr>
        <p:blipFill>
          <a:blip r:embed="rId4"/>
          <a:stretch>
            <a:fillRect/>
          </a:stretch>
        </p:blipFill>
        <p:spPr>
          <a:xfrm>
            <a:off x="5994125" y="2663687"/>
            <a:ext cx="6091857" cy="4055165"/>
          </a:xfrm>
          <a:prstGeom prst="rect">
            <a:avLst/>
          </a:prstGeom>
        </p:spPr>
      </p:pic>
      <p:pic>
        <p:nvPicPr>
          <p:cNvPr id="3" name="Picture 2"/>
          <p:cNvPicPr>
            <a:picLocks noChangeAspect="1"/>
          </p:cNvPicPr>
          <p:nvPr/>
        </p:nvPicPr>
        <p:blipFill>
          <a:blip r:embed="rId5"/>
          <a:stretch>
            <a:fillRect/>
          </a:stretch>
        </p:blipFill>
        <p:spPr>
          <a:xfrm>
            <a:off x="145914" y="4543013"/>
            <a:ext cx="6931260" cy="2177496"/>
          </a:xfrm>
          <a:prstGeom prst="rect">
            <a:avLst/>
          </a:prstGeom>
        </p:spPr>
      </p:pic>
    </p:spTree>
    <p:extLst>
      <p:ext uri="{BB962C8B-B14F-4D97-AF65-F5344CB8AC3E}">
        <p14:creationId xmlns:p14="http://schemas.microsoft.com/office/powerpoint/2010/main" val="2673911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4452730"/>
            <a:ext cx="11635408" cy="2160105"/>
          </a:xfrm>
        </p:spPr>
        <p:txBody>
          <a:bodyPr>
            <a:normAutofit/>
          </a:bodyPr>
          <a:lstStyle/>
          <a:p>
            <a:r>
              <a:rPr lang="en-IN" sz="1800" b="1" dirty="0" err="1"/>
              <a:t>Ans</a:t>
            </a:r>
            <a:r>
              <a:rPr lang="en-IN" sz="1800" b="1" dirty="0"/>
              <a:t> =  C </a:t>
            </a:r>
            <a:br>
              <a:rPr lang="en-IN" sz="1800" b="1" dirty="0"/>
            </a:br>
            <a:br>
              <a:rPr lang="en-IN" sz="1800" b="1" dirty="0"/>
            </a:br>
            <a:br>
              <a:rPr lang="en-IN" sz="1800" b="1" dirty="0"/>
            </a:br>
            <a:r>
              <a:rPr lang="en-IN" sz="1800" dirty="0"/>
              <a:t>You can enable single sign-on to your applications </a:t>
            </a:r>
            <a:r>
              <a:rPr lang="en-IN" sz="1800" b="1" dirty="0"/>
              <a:t>using Integrated Windows Authentication (IWA) </a:t>
            </a:r>
            <a:r>
              <a:rPr lang="en-IN" sz="1800" dirty="0"/>
              <a:t>by giving Application Proxy Connectors permission in Active Directory to impersonate users, and send and receive tokens on their behalf.</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73" y="-1"/>
            <a:ext cx="11860696" cy="3154018"/>
          </a:xfrm>
          <a:prstGeom prst="rect">
            <a:avLst/>
          </a:prstGeom>
        </p:spPr>
      </p:pic>
    </p:spTree>
    <p:extLst>
      <p:ext uri="{BB962C8B-B14F-4D97-AF65-F5344CB8AC3E}">
        <p14:creationId xmlns:p14="http://schemas.microsoft.com/office/powerpoint/2010/main" val="815213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C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696" y="119269"/>
            <a:ext cx="9528522" cy="2685714"/>
          </a:xfrm>
          <a:prstGeom prst="rect">
            <a:avLst/>
          </a:prstGeom>
        </p:spPr>
      </p:pic>
      <p:sp>
        <p:nvSpPr>
          <p:cNvPr id="4" name="Rectangle 3"/>
          <p:cNvSpPr/>
          <p:nvPr/>
        </p:nvSpPr>
        <p:spPr>
          <a:xfrm>
            <a:off x="2240603" y="3064612"/>
            <a:ext cx="9208851" cy="646331"/>
          </a:xfrm>
          <a:prstGeom prst="rect">
            <a:avLst/>
          </a:prstGeom>
        </p:spPr>
        <p:txBody>
          <a:bodyPr wrap="square">
            <a:spAutoFit/>
          </a:bodyPr>
          <a:lstStyle/>
          <a:p>
            <a:r>
              <a:rPr lang="en-US" dirty="0"/>
              <a:t>Note: Use Azure AD  to manage user access, provision user accounts, and enable single sign-on with Box. Requires an existing Box subscription.</a:t>
            </a:r>
          </a:p>
        </p:txBody>
      </p:sp>
    </p:spTree>
    <p:extLst>
      <p:ext uri="{BB962C8B-B14F-4D97-AF65-F5344CB8AC3E}">
        <p14:creationId xmlns:p14="http://schemas.microsoft.com/office/powerpoint/2010/main" val="262154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1757" y="6506817"/>
            <a:ext cx="7381460" cy="106018"/>
          </a:xfrm>
        </p:spPr>
        <p:txBody>
          <a:bodyPr>
            <a:normAutofit fontScale="90000"/>
          </a:bodyPr>
          <a:lstStyle/>
          <a:p>
            <a:r>
              <a:rPr lang="en-IN" sz="1800" b="1" dirty="0" err="1"/>
              <a:t>Ans</a:t>
            </a:r>
            <a:r>
              <a:rPr lang="en-IN" sz="1800" b="1" dirty="0"/>
              <a:t> =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64" y="521831"/>
            <a:ext cx="11940853" cy="5897217"/>
          </a:xfrm>
          <a:prstGeom prst="rect">
            <a:avLst/>
          </a:prstGeom>
        </p:spPr>
      </p:pic>
      <p:pic>
        <p:nvPicPr>
          <p:cNvPr id="4" name="Picture 3"/>
          <p:cNvPicPr>
            <a:picLocks noChangeAspect="1"/>
          </p:cNvPicPr>
          <p:nvPr/>
        </p:nvPicPr>
        <p:blipFill>
          <a:blip r:embed="rId3"/>
          <a:stretch>
            <a:fillRect/>
          </a:stretch>
        </p:blipFill>
        <p:spPr>
          <a:xfrm>
            <a:off x="5539408" y="4176086"/>
            <a:ext cx="6623396" cy="2675286"/>
          </a:xfrm>
          <a:prstGeom prst="rect">
            <a:avLst/>
          </a:prstGeom>
        </p:spPr>
      </p:pic>
      <p:pic>
        <p:nvPicPr>
          <p:cNvPr id="5" name="Picture 4"/>
          <p:cNvPicPr>
            <a:picLocks noChangeAspect="1"/>
          </p:cNvPicPr>
          <p:nvPr/>
        </p:nvPicPr>
        <p:blipFill>
          <a:blip r:embed="rId4"/>
          <a:stretch>
            <a:fillRect/>
          </a:stretch>
        </p:blipFill>
        <p:spPr>
          <a:xfrm>
            <a:off x="911312" y="2222431"/>
            <a:ext cx="9390279" cy="941539"/>
          </a:xfrm>
          <a:prstGeom prst="rect">
            <a:avLst/>
          </a:prstGeom>
        </p:spPr>
      </p:pic>
    </p:spTree>
    <p:extLst>
      <p:ext uri="{BB962C8B-B14F-4D97-AF65-F5344CB8AC3E}">
        <p14:creationId xmlns:p14="http://schemas.microsoft.com/office/powerpoint/2010/main" val="3066620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Azure Active Directory?</a:t>
            </a:r>
            <a:br>
              <a:rPr lang="en-US" dirty="0"/>
            </a:br>
            <a:endParaRPr lang="en-US" dirty="0"/>
          </a:p>
        </p:txBody>
      </p:sp>
      <p:sp>
        <p:nvSpPr>
          <p:cNvPr id="3" name="Content Placeholder 2"/>
          <p:cNvSpPr>
            <a:spLocks noGrp="1"/>
          </p:cNvSpPr>
          <p:nvPr>
            <p:ph idx="1"/>
          </p:nvPr>
        </p:nvSpPr>
        <p:spPr>
          <a:xfrm>
            <a:off x="838200" y="1233182"/>
            <a:ext cx="10515600" cy="4943781"/>
          </a:xfrm>
        </p:spPr>
        <p:txBody>
          <a:bodyPr>
            <a:normAutofit/>
          </a:bodyPr>
          <a:lstStyle/>
          <a:p>
            <a:r>
              <a:rPr lang="en-US" sz="1600" dirty="0"/>
              <a:t>Azure Active Directory (Azure AD) is Microsoft’s multi-tenant cloud based directory and identity management service.</a:t>
            </a:r>
          </a:p>
          <a:p>
            <a:r>
              <a:rPr lang="en-US" sz="1600" dirty="0"/>
              <a:t>For IT Admins, Azure AD provides an affordable, easy to use solution to give employees and business partners single sign-on (SSO) access to </a:t>
            </a:r>
            <a:r>
              <a:rPr lang="en-US" sz="1600" dirty="0">
                <a:hlinkClick r:id="rId2"/>
              </a:rPr>
              <a:t>thousands of cloud </a:t>
            </a:r>
            <a:r>
              <a:rPr lang="en-US" sz="1600" dirty="0" err="1">
                <a:hlinkClick r:id="rId2"/>
              </a:rPr>
              <a:t>SaaS</a:t>
            </a:r>
            <a:r>
              <a:rPr lang="en-US" sz="1600" dirty="0">
                <a:hlinkClick r:id="rId2"/>
              </a:rPr>
              <a:t> Applications</a:t>
            </a:r>
            <a:r>
              <a:rPr lang="en-US" sz="1600" dirty="0"/>
              <a:t> like Office365, Salesforce.com, </a:t>
            </a:r>
            <a:r>
              <a:rPr lang="en-US" sz="1600" dirty="0" err="1"/>
              <a:t>DropBox</a:t>
            </a:r>
            <a:r>
              <a:rPr lang="en-US" sz="1600" dirty="0"/>
              <a:t>, and Concur.</a:t>
            </a:r>
          </a:p>
          <a:p>
            <a:r>
              <a:rPr lang="en-US" sz="1600" dirty="0"/>
              <a:t>Azure AD also includes a full suite of identity management capabilities including multi-factor authentication, device registration, self-service password management, self-service group management, privileged account management, role based access control, application usage monitoring, rich auditing and security monitoring and alerting. These capabilities can help secure cloud based applications, streamline IT processes, cut costs and help ensure that corporate compliance goals are met.</a:t>
            </a:r>
          </a:p>
          <a:p>
            <a:endParaRPr lang="en-US" sz="1600" dirty="0"/>
          </a:p>
          <a:p>
            <a:r>
              <a:rPr lang="en-US" sz="1600" dirty="0"/>
              <a:t>AD can be integrated with an existing Windows Server Active Directory, giving organizations the ability to leverage their existing on-premises identity investments to manage access to cloud based </a:t>
            </a:r>
            <a:r>
              <a:rPr lang="en-US" sz="1600" dirty="0" err="1"/>
              <a:t>SaaS</a:t>
            </a:r>
            <a:r>
              <a:rPr lang="en-US" sz="1600" dirty="0"/>
              <a:t> applications.</a:t>
            </a:r>
          </a:p>
          <a:p>
            <a:endParaRPr lang="en-US" sz="1600" dirty="0"/>
          </a:p>
          <a:p>
            <a:r>
              <a:rPr lang="en-US" sz="1600" dirty="0"/>
              <a:t>If you are an Office365, Azure or Dynamics CRM Online customer, you might not realize that you are already using Azure AD. Every Office365, Azure and Dynamics CRM tenant is actually already an Azure AD tenant. Whenever you want you can start using that tenant to manage access to thousands of other cloud applications Azure AD integrates with!</a:t>
            </a:r>
          </a:p>
          <a:p>
            <a:endParaRPr lang="en-US" sz="1600" dirty="0"/>
          </a:p>
        </p:txBody>
      </p:sp>
    </p:spTree>
    <p:extLst>
      <p:ext uri="{BB962C8B-B14F-4D97-AF65-F5344CB8AC3E}">
        <p14:creationId xmlns:p14="http://schemas.microsoft.com/office/powerpoint/2010/main" val="1773576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6347791"/>
            <a:ext cx="11635408" cy="265044"/>
          </a:xfrm>
        </p:spPr>
        <p:txBody>
          <a:bodyPr>
            <a:normAutofit fontScale="90000"/>
          </a:bodyPr>
          <a:lstStyle/>
          <a:p>
            <a:r>
              <a:rPr lang="en-IN" sz="1800" b="1" dirty="0" err="1"/>
              <a:t>Ans</a:t>
            </a:r>
            <a:r>
              <a:rPr lang="en-IN" sz="1800" b="1" dirty="0"/>
              <a:t> =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973725" cy="6612835"/>
          </a:xfrm>
          <a:prstGeom prst="rect">
            <a:avLst/>
          </a:prstGeom>
        </p:spPr>
      </p:pic>
    </p:spTree>
    <p:extLst>
      <p:ext uri="{BB962C8B-B14F-4D97-AF65-F5344CB8AC3E}">
        <p14:creationId xmlns:p14="http://schemas.microsoft.com/office/powerpoint/2010/main" val="390276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3143" y="582060"/>
            <a:ext cx="9465987" cy="5234861"/>
          </a:xfrm>
          <a:prstGeom prst="rect">
            <a:avLst/>
          </a:prstGeom>
        </p:spPr>
      </p:pic>
    </p:spTree>
    <p:extLst>
      <p:ext uri="{BB962C8B-B14F-4D97-AF65-F5344CB8AC3E}">
        <p14:creationId xmlns:p14="http://schemas.microsoft.com/office/powerpoint/2010/main" val="3132849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Support for Single Sign-On</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188597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Support for Single Sign-On</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16081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D</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44" y="367716"/>
            <a:ext cx="7879889" cy="2968796"/>
          </a:xfrm>
          <a:prstGeom prst="rect">
            <a:avLst/>
          </a:prstGeom>
        </p:spPr>
      </p:pic>
      <p:sp>
        <p:nvSpPr>
          <p:cNvPr id="5" name="Rectangle 4"/>
          <p:cNvSpPr/>
          <p:nvPr/>
        </p:nvSpPr>
        <p:spPr>
          <a:xfrm>
            <a:off x="1786466" y="3666067"/>
            <a:ext cx="9440333" cy="1569660"/>
          </a:xfrm>
          <a:prstGeom prst="rect">
            <a:avLst/>
          </a:prstGeom>
        </p:spPr>
        <p:txBody>
          <a:bodyPr wrap="square">
            <a:spAutoFit/>
          </a:bodyPr>
          <a:lstStyle/>
          <a:p>
            <a:r>
              <a:rPr lang="en-US" sz="1200" dirty="0"/>
              <a:t>Explanation: * Azure AD supports two different modes for single sign-on: / Federation using standard protocols Configuring Federation-based single sign-on enables the users in your organization to be automatically signed in to a third-party </a:t>
            </a:r>
            <a:r>
              <a:rPr lang="en-US" sz="1200" dirty="0" err="1"/>
              <a:t>SaaS</a:t>
            </a:r>
            <a:r>
              <a:rPr lang="en-US" sz="1200" dirty="0"/>
              <a:t> application by Azure AD using the </a:t>
            </a:r>
            <a:r>
              <a:rPr lang="en-US" sz="1200" dirty="0" err="1"/>
              <a:t>useraccount</a:t>
            </a:r>
            <a:r>
              <a:rPr lang="en-US" sz="1200" dirty="0"/>
              <a:t> information </a:t>
            </a:r>
            <a:r>
              <a:rPr lang="en-US" sz="1200" dirty="0" err="1"/>
              <a:t>fromAzure</a:t>
            </a:r>
            <a:r>
              <a:rPr lang="en-US" sz="1200" dirty="0"/>
              <a:t> AD. / Password-based single sign-on * Support for user provisioning User provisioning enables automated user provisioning and </a:t>
            </a:r>
            <a:r>
              <a:rPr lang="en-US" sz="1200" dirty="0" err="1"/>
              <a:t>deprovisioning</a:t>
            </a:r>
            <a:r>
              <a:rPr lang="en-US" sz="1200" dirty="0"/>
              <a:t> of accounts in </a:t>
            </a:r>
            <a:r>
              <a:rPr lang="en-US" sz="1200" dirty="0" err="1"/>
              <a:t>thirdparty</a:t>
            </a:r>
            <a:r>
              <a:rPr lang="en-US" sz="1200" dirty="0"/>
              <a:t> </a:t>
            </a:r>
            <a:r>
              <a:rPr lang="en-US" sz="1200" dirty="0" err="1"/>
              <a:t>SaaS</a:t>
            </a:r>
            <a:r>
              <a:rPr lang="en-US" sz="1200" dirty="0"/>
              <a:t> applications from within the Azure Management Portal, using your Windows Server Active Directory or Azure AD identity information. When a user is given permissions in Azure AD for one of these applications, an account can be automatically created (provisioned) in the target </a:t>
            </a:r>
            <a:r>
              <a:rPr lang="en-US" sz="1200" dirty="0" err="1"/>
              <a:t>SaaSapplication</a:t>
            </a:r>
            <a:r>
              <a:rPr lang="en-US" sz="1200" dirty="0"/>
              <a:t>.</a:t>
            </a:r>
          </a:p>
          <a:p>
            <a:endParaRPr lang="en-US" sz="1200" dirty="0"/>
          </a:p>
          <a:p>
            <a:endParaRPr lang="en-US" sz="1200" dirty="0"/>
          </a:p>
        </p:txBody>
      </p:sp>
    </p:spTree>
    <p:extLst>
      <p:ext uri="{BB962C8B-B14F-4D97-AF65-F5344CB8AC3E}">
        <p14:creationId xmlns:p14="http://schemas.microsoft.com/office/powerpoint/2010/main" val="4164938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A</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9" y="0"/>
            <a:ext cx="12138123" cy="3578087"/>
          </a:xfrm>
          <a:prstGeom prst="rect">
            <a:avLst/>
          </a:prstGeom>
        </p:spPr>
      </p:pic>
    </p:spTree>
    <p:extLst>
      <p:ext uri="{BB962C8B-B14F-4D97-AF65-F5344CB8AC3E}">
        <p14:creationId xmlns:p14="http://schemas.microsoft.com/office/powerpoint/2010/main" val="3429809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876" y="4276035"/>
            <a:ext cx="11635408" cy="609600"/>
          </a:xfrm>
        </p:spPr>
        <p:txBody>
          <a:bodyPr>
            <a:normAutofit fontScale="90000"/>
          </a:bodyPr>
          <a:lstStyle/>
          <a:p>
            <a:r>
              <a:rPr lang="en-IN" sz="1800" b="1" dirty="0" err="1"/>
              <a:t>Ans</a:t>
            </a:r>
            <a:r>
              <a:rPr lang="en-IN" sz="1800" b="1" dirty="0"/>
              <a:t> = D</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9" y="119269"/>
            <a:ext cx="10255064" cy="3753142"/>
          </a:xfrm>
          <a:prstGeom prst="rect">
            <a:avLst/>
          </a:prstGeom>
        </p:spPr>
      </p:pic>
    </p:spTree>
    <p:extLst>
      <p:ext uri="{BB962C8B-B14F-4D97-AF65-F5344CB8AC3E}">
        <p14:creationId xmlns:p14="http://schemas.microsoft.com/office/powerpoint/2010/main" val="3191516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25" y="3664916"/>
            <a:ext cx="11605591" cy="2947919"/>
          </a:xfrm>
        </p:spPr>
        <p:txBody>
          <a:bodyPr>
            <a:normAutofit/>
          </a:bodyPr>
          <a:lstStyle/>
          <a:p>
            <a:r>
              <a:rPr lang="en-IN" sz="1800" b="1" dirty="0" err="1"/>
              <a:t>Ans</a:t>
            </a:r>
            <a:r>
              <a:rPr lang="en-IN" sz="1800" b="1" dirty="0"/>
              <a:t> =  A &amp; B</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625" y="302450"/>
            <a:ext cx="10956236" cy="2454002"/>
          </a:xfrm>
          <a:prstGeom prst="rect">
            <a:avLst/>
          </a:prstGeom>
        </p:spPr>
      </p:pic>
    </p:spTree>
    <p:extLst>
      <p:ext uri="{BB962C8B-B14F-4D97-AF65-F5344CB8AC3E}">
        <p14:creationId xmlns:p14="http://schemas.microsoft.com/office/powerpoint/2010/main" val="2964535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9129" y="5420139"/>
            <a:ext cx="2054087" cy="1192696"/>
          </a:xfrm>
        </p:spPr>
        <p:txBody>
          <a:bodyPr>
            <a:normAutofit/>
          </a:bodyPr>
          <a:lstStyle/>
          <a:p>
            <a:r>
              <a:rPr lang="en-IN" sz="1800" b="1" dirty="0" err="1"/>
              <a:t>Ans</a:t>
            </a:r>
            <a:r>
              <a:rPr lang="en-IN" sz="1800" b="1" dirty="0"/>
              <a:t> =  A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70" y="106584"/>
            <a:ext cx="11669907" cy="3140199"/>
          </a:xfrm>
          <a:prstGeom prst="rect">
            <a:avLst/>
          </a:prstGeom>
        </p:spPr>
      </p:pic>
      <p:sp>
        <p:nvSpPr>
          <p:cNvPr id="4" name="Rectangle 3"/>
          <p:cNvSpPr/>
          <p:nvPr/>
        </p:nvSpPr>
        <p:spPr>
          <a:xfrm>
            <a:off x="584200" y="4025716"/>
            <a:ext cx="8661400" cy="1754326"/>
          </a:xfrm>
          <a:prstGeom prst="rect">
            <a:avLst/>
          </a:prstGeom>
        </p:spPr>
        <p:txBody>
          <a:bodyPr wrap="square">
            <a:spAutoFit/>
          </a:bodyPr>
          <a:lstStyle/>
          <a:p>
            <a:r>
              <a:rPr lang="en-US" dirty="0"/>
              <a:t>When using the </a:t>
            </a:r>
            <a:r>
              <a:rPr lang="en-US" dirty="0" err="1"/>
              <a:t>AuthorizationCode</a:t>
            </a:r>
            <a:r>
              <a:rPr lang="en-US" dirty="0"/>
              <a:t> Grant Flow, you can configure the client to call multiple resources. Typically, this would require a call to the authorization endpoint for each target service. To avoid multiple calls and multiple user consent prompts, and reduce the number of refresh tokens the client needs to cache, Azure Active Directory (Azure AD) has implemented multi-resource refresh tokens. This feature allows you to use a single refresh token to request </a:t>
            </a:r>
            <a:r>
              <a:rPr lang="en-US" dirty="0" err="1"/>
              <a:t>accesstokens</a:t>
            </a:r>
            <a:r>
              <a:rPr lang="en-US" dirty="0"/>
              <a:t> for multiple resources.</a:t>
            </a:r>
          </a:p>
        </p:txBody>
      </p:sp>
      <p:sp>
        <p:nvSpPr>
          <p:cNvPr id="5" name="Rectangle 4"/>
          <p:cNvSpPr/>
          <p:nvPr/>
        </p:nvSpPr>
        <p:spPr>
          <a:xfrm>
            <a:off x="5757333" y="1965236"/>
            <a:ext cx="6096000" cy="1200329"/>
          </a:xfrm>
          <a:prstGeom prst="rect">
            <a:avLst/>
          </a:prstGeom>
        </p:spPr>
        <p:txBody>
          <a:bodyPr>
            <a:spAutoFit/>
          </a:bodyPr>
          <a:lstStyle/>
          <a:p>
            <a:r>
              <a:rPr lang="en-US" dirty="0">
                <a:solidFill>
                  <a:srgbClr val="000000"/>
                </a:solidFill>
                <a:latin typeface="Georgia" panose="02040502050405020303" pitchFamily="18" charset="0"/>
              </a:rPr>
              <a:t>Simply put: </a:t>
            </a:r>
            <a:r>
              <a:rPr lang="en-US" i="1" dirty="0">
                <a:solidFill>
                  <a:srgbClr val="000000"/>
                </a:solidFill>
                <a:latin typeface="Georgia" panose="02040502050405020303" pitchFamily="18" charset="0"/>
              </a:rPr>
              <a:t>a MRRT is a refresh token that can be used to obtain an access token for a resource that can be different from the resource for which the MRRT was obtained in the first place</a:t>
            </a:r>
            <a:r>
              <a:rPr lang="en-US" dirty="0">
                <a:solidFill>
                  <a:srgbClr val="000000"/>
                </a:solidFill>
                <a:latin typeface="Georgia" panose="02040502050405020303" pitchFamily="18" charset="0"/>
              </a:rPr>
              <a:t>.</a:t>
            </a:r>
            <a:endParaRPr lang="en-US" dirty="0"/>
          </a:p>
        </p:txBody>
      </p:sp>
    </p:spTree>
    <p:extLst>
      <p:ext uri="{BB962C8B-B14F-4D97-AF65-F5344CB8AC3E}">
        <p14:creationId xmlns:p14="http://schemas.microsoft.com/office/powerpoint/2010/main" val="2302076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5441" y="4362910"/>
            <a:ext cx="4064242" cy="861392"/>
          </a:xfrm>
        </p:spPr>
        <p:txBody>
          <a:bodyPr>
            <a:normAutofit fontScale="90000"/>
          </a:bodyPr>
          <a:lstStyle/>
          <a:p>
            <a:r>
              <a:rPr lang="en-IN" sz="1800" b="1" dirty="0" err="1"/>
              <a:t>Ans</a:t>
            </a:r>
            <a:r>
              <a:rPr lang="en-IN" sz="1800" b="1" dirty="0"/>
              <a:t> =A &amp; C &amp; D</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661275" cy="3723861"/>
          </a:xfrm>
          <a:prstGeom prst="rect">
            <a:avLst/>
          </a:prstGeom>
        </p:spPr>
      </p:pic>
    </p:spTree>
    <p:extLst>
      <p:ext uri="{BB962C8B-B14F-4D97-AF65-F5344CB8AC3E}">
        <p14:creationId xmlns:p14="http://schemas.microsoft.com/office/powerpoint/2010/main" val="2762987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8916" y="251670"/>
            <a:ext cx="8969595" cy="3713897"/>
          </a:xfrm>
          <a:prstGeom prst="rect">
            <a:avLst/>
          </a:prstGeom>
        </p:spPr>
      </p:pic>
      <p:sp>
        <p:nvSpPr>
          <p:cNvPr id="3" name="Rectangle 2"/>
          <p:cNvSpPr/>
          <p:nvPr/>
        </p:nvSpPr>
        <p:spPr>
          <a:xfrm>
            <a:off x="360728" y="4351195"/>
            <a:ext cx="11425804" cy="1477328"/>
          </a:xfrm>
          <a:prstGeom prst="rect">
            <a:avLst/>
          </a:prstGeom>
        </p:spPr>
        <p:txBody>
          <a:bodyPr wrap="square">
            <a:spAutoFit/>
          </a:bodyPr>
          <a:lstStyle/>
          <a:p>
            <a:pPr>
              <a:buFont typeface="Arial" panose="020B0604020202020204" pitchFamily="34" charset="0"/>
              <a:buChar char="•"/>
            </a:pPr>
            <a:r>
              <a:rPr lang="en-US" dirty="0">
                <a:solidFill>
                  <a:srgbClr val="222222"/>
                </a:solidFill>
                <a:latin typeface="segoe-ui_normal"/>
              </a:rPr>
              <a:t>Quickly adopt cloud services, providing employees and partners with an easy single-sign on experience powered by Azure AD’s fully automated </a:t>
            </a:r>
            <a:r>
              <a:rPr lang="en-US" dirty="0" err="1">
                <a:solidFill>
                  <a:srgbClr val="222222"/>
                </a:solidFill>
                <a:latin typeface="segoe-ui_normal"/>
              </a:rPr>
              <a:t>SaaS</a:t>
            </a:r>
            <a:r>
              <a:rPr lang="en-US" dirty="0">
                <a:solidFill>
                  <a:srgbClr val="222222"/>
                </a:solidFill>
                <a:latin typeface="segoe-ui_normal"/>
              </a:rPr>
              <a:t> app access management and provisioning services capabilities.</a:t>
            </a:r>
          </a:p>
          <a:p>
            <a:pPr>
              <a:buFont typeface="Arial" panose="020B0604020202020204" pitchFamily="34" charset="0"/>
              <a:buChar char="•"/>
            </a:pPr>
            <a:endParaRPr lang="en-US" dirty="0">
              <a:solidFill>
                <a:srgbClr val="222222"/>
              </a:solidFill>
              <a:latin typeface="segoe-ui_normal"/>
            </a:endParaRPr>
          </a:p>
          <a:p>
            <a:pPr>
              <a:buFont typeface="Arial" panose="020B0604020202020204" pitchFamily="34" charset="0"/>
              <a:buChar char="•"/>
            </a:pPr>
            <a:r>
              <a:rPr lang="en-US" dirty="0">
                <a:solidFill>
                  <a:srgbClr val="222222"/>
                </a:solidFill>
                <a:latin typeface="segoe-ui_normal"/>
              </a:rPr>
              <a:t>Empower employees with access to world class cloud apps and self-service capabilities from wherever they need to work on the devices they love to use.</a:t>
            </a:r>
            <a:endParaRPr lang="en-US" b="0" i="0" dirty="0">
              <a:solidFill>
                <a:srgbClr val="222222"/>
              </a:solidFill>
              <a:effectLst/>
              <a:latin typeface="segoe-ui_normal"/>
            </a:endParaRPr>
          </a:p>
        </p:txBody>
      </p:sp>
    </p:spTree>
    <p:extLst>
      <p:ext uri="{BB962C8B-B14F-4D97-AF65-F5344CB8AC3E}">
        <p14:creationId xmlns:p14="http://schemas.microsoft.com/office/powerpoint/2010/main" val="751350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5339" y="5420139"/>
            <a:ext cx="6877878" cy="1192696"/>
          </a:xfrm>
        </p:spPr>
        <p:txBody>
          <a:bodyPr>
            <a:normAutofit/>
          </a:bodyPr>
          <a:lstStyle/>
          <a:p>
            <a:r>
              <a:rPr lang="en-IN" sz="1800" b="1" dirty="0" err="1"/>
              <a:t>Ans</a:t>
            </a:r>
            <a:r>
              <a:rPr lang="en-IN" sz="1800" b="1" dirty="0"/>
              <a:t> =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960" y="158744"/>
            <a:ext cx="8409524" cy="211428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960" y="1986952"/>
            <a:ext cx="4357025" cy="3433187"/>
          </a:xfrm>
          <a:prstGeom prst="rect">
            <a:avLst/>
          </a:prstGeom>
        </p:spPr>
      </p:pic>
      <p:pic>
        <p:nvPicPr>
          <p:cNvPr id="5" name="Picture 4"/>
          <p:cNvPicPr/>
          <p:nvPr/>
        </p:nvPicPr>
        <p:blipFill>
          <a:blip r:embed="rId4"/>
          <a:stretch>
            <a:fillRect/>
          </a:stretch>
        </p:blipFill>
        <p:spPr>
          <a:xfrm>
            <a:off x="5992881" y="2875722"/>
            <a:ext cx="5244962" cy="3737113"/>
          </a:xfrm>
          <a:prstGeom prst="rect">
            <a:avLst/>
          </a:prstGeom>
        </p:spPr>
      </p:pic>
    </p:spTree>
    <p:extLst>
      <p:ext uri="{BB962C8B-B14F-4D97-AF65-F5344CB8AC3E}">
        <p14:creationId xmlns:p14="http://schemas.microsoft.com/office/powerpoint/2010/main" val="1299351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25" y="3664916"/>
            <a:ext cx="11605591" cy="2947919"/>
          </a:xfrm>
        </p:spPr>
        <p:txBody>
          <a:bodyPr>
            <a:normAutofit/>
          </a:bodyPr>
          <a:lstStyle/>
          <a:p>
            <a:r>
              <a:rPr lang="en-IN" sz="1800" b="1" dirty="0" err="1"/>
              <a:t>Ans</a:t>
            </a:r>
            <a:r>
              <a:rPr lang="en-IN" sz="1800" b="1" dirty="0"/>
              <a:t> = A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51" y="286379"/>
            <a:ext cx="12080849" cy="2957861"/>
          </a:xfrm>
          <a:prstGeom prst="rect">
            <a:avLst/>
          </a:prstGeom>
        </p:spPr>
      </p:pic>
    </p:spTree>
    <p:extLst>
      <p:ext uri="{BB962C8B-B14F-4D97-AF65-F5344CB8AC3E}">
        <p14:creationId xmlns:p14="http://schemas.microsoft.com/office/powerpoint/2010/main" val="2416779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513" y="6255025"/>
            <a:ext cx="7341703" cy="357809"/>
          </a:xfrm>
        </p:spPr>
        <p:txBody>
          <a:bodyPr>
            <a:normAutofit fontScale="90000"/>
          </a:bodyPr>
          <a:lstStyle/>
          <a:p>
            <a:r>
              <a:rPr lang="en-IN" sz="1800" b="1" dirty="0" err="1"/>
              <a:t>Ans</a:t>
            </a:r>
            <a:r>
              <a:rPr lang="en-IN" sz="1800" b="1" dirty="0"/>
              <a:t> =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666667" cy="5128591"/>
          </a:xfrm>
          <a:prstGeom prst="rect">
            <a:avLst/>
          </a:prstGeom>
        </p:spPr>
      </p:pic>
      <p:pic>
        <p:nvPicPr>
          <p:cNvPr id="4" name="Picture 3"/>
          <p:cNvPicPr>
            <a:picLocks noChangeAspect="1"/>
          </p:cNvPicPr>
          <p:nvPr/>
        </p:nvPicPr>
        <p:blipFill>
          <a:blip r:embed="rId3"/>
          <a:stretch>
            <a:fillRect/>
          </a:stretch>
        </p:blipFill>
        <p:spPr>
          <a:xfrm>
            <a:off x="6266806" y="2000245"/>
            <a:ext cx="5857461" cy="3128346"/>
          </a:xfrm>
          <a:prstGeom prst="rect">
            <a:avLst/>
          </a:prstGeom>
        </p:spPr>
      </p:pic>
    </p:spTree>
    <p:extLst>
      <p:ext uri="{BB962C8B-B14F-4D97-AF65-F5344CB8AC3E}">
        <p14:creationId xmlns:p14="http://schemas.microsoft.com/office/powerpoint/2010/main" val="4124055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2627062"/>
            <a:ext cx="11635408" cy="1192696"/>
          </a:xfrm>
        </p:spPr>
        <p:txBody>
          <a:bodyPr>
            <a:normAutofit fontScale="90000"/>
          </a:bodyPr>
          <a:lstStyle/>
          <a:p>
            <a:r>
              <a:rPr lang="en-IN" sz="1800" b="1" dirty="0" err="1"/>
              <a:t>Ans</a:t>
            </a:r>
            <a:r>
              <a:rPr lang="en-IN" sz="1800" b="1" dirty="0"/>
              <a:t> =  C</a:t>
            </a:r>
            <a:br>
              <a:rPr lang="en-IN" sz="1800" b="1" dirty="0"/>
            </a:br>
            <a:br>
              <a:rPr lang="en-IN" sz="1800" b="1" dirty="0"/>
            </a:br>
            <a:r>
              <a:rPr lang="en-IN" sz="1800" dirty="0"/>
              <a:t>The term "software multitenancy" refers to a software architecture in which a single instance of software runs on a server and serves </a:t>
            </a:r>
            <a:r>
              <a:rPr lang="en-IN" sz="1800" b="1" dirty="0"/>
              <a:t>multiple tenants</a:t>
            </a:r>
            <a:r>
              <a:rPr lang="en-IN" sz="1800" dirty="0"/>
              <a:t>. A </a:t>
            </a:r>
            <a:r>
              <a:rPr lang="en-IN" sz="1800" b="1" dirty="0"/>
              <a:t>tenant</a:t>
            </a:r>
            <a:r>
              <a:rPr lang="en-IN" sz="1800" dirty="0"/>
              <a:t> is a group of users who share a common access with specific privileges to the software instance</a:t>
            </a:r>
            <a:r>
              <a:rPr lang="en-IN" sz="1800" b="1" dirty="0"/>
              <a:t>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809" y="0"/>
            <a:ext cx="7673008" cy="2428571"/>
          </a:xfrm>
          <a:prstGeom prst="rect">
            <a:avLst/>
          </a:prstGeom>
        </p:spPr>
      </p:pic>
      <p:sp>
        <p:nvSpPr>
          <p:cNvPr id="4" name="Rectangle 3"/>
          <p:cNvSpPr/>
          <p:nvPr/>
        </p:nvSpPr>
        <p:spPr>
          <a:xfrm>
            <a:off x="357809" y="3819758"/>
            <a:ext cx="11712632" cy="1200329"/>
          </a:xfrm>
          <a:prstGeom prst="rect">
            <a:avLst/>
          </a:prstGeom>
        </p:spPr>
        <p:txBody>
          <a:bodyPr wrap="square">
            <a:spAutoFit/>
          </a:bodyPr>
          <a:lstStyle/>
          <a:p>
            <a:r>
              <a:rPr lang="en-US" sz="1200" dirty="0"/>
              <a:t>Explanation: * When you get deeper into using Windows Azure Active Directory, you’ll run into new terminology. For instance, is called "directory" is also referred to as a Windows Azure AD Tenant or simply as "tenant." This stems from the fact that WAAD ()Windows Azure Active Directory is a shared service for many clients. In this service, every client gets its own separate space for which the client is the tenant. In the case of WAAD this space is a directory. This might be a little confusing, because you can create multiple directories, in WAAD terminology multiple tenants, even though you are a single client. * Multitenant Applications in Azure A multitenant application is a shared resource that allows separate users, or "tenants," to view the application as though it was their own. A typical scenario that lends itself to a multitenant application is one in which all users of the application may wish to customize the user experience but otherwise have the same basic business requirements. Examples of large multitenant applications are Office365, Outlook.com, and visualstudio.com.</a:t>
            </a:r>
          </a:p>
        </p:txBody>
      </p:sp>
    </p:spTree>
    <p:extLst>
      <p:ext uri="{BB962C8B-B14F-4D97-AF65-F5344CB8AC3E}">
        <p14:creationId xmlns:p14="http://schemas.microsoft.com/office/powerpoint/2010/main" val="2844836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6003235"/>
            <a:ext cx="11635408" cy="609600"/>
          </a:xfrm>
        </p:spPr>
        <p:txBody>
          <a:bodyPr>
            <a:normAutofit fontScale="90000"/>
          </a:bodyPr>
          <a:lstStyle/>
          <a:p>
            <a:r>
              <a:rPr lang="en-IN" sz="1800" b="1" dirty="0" err="1"/>
              <a:t>Ans</a:t>
            </a:r>
            <a:r>
              <a:rPr lang="en-IN" sz="1800" b="1" dirty="0"/>
              <a:t> = C</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605"/>
            <a:ext cx="11577929" cy="3189699"/>
          </a:xfrm>
          <a:prstGeom prst="rect">
            <a:avLst/>
          </a:prstGeom>
        </p:spPr>
      </p:pic>
      <p:sp>
        <p:nvSpPr>
          <p:cNvPr id="4" name="Rectangle 3"/>
          <p:cNvSpPr/>
          <p:nvPr/>
        </p:nvSpPr>
        <p:spPr>
          <a:xfrm>
            <a:off x="2125210" y="4775244"/>
            <a:ext cx="8998591" cy="646331"/>
          </a:xfrm>
          <a:prstGeom prst="rect">
            <a:avLst/>
          </a:prstGeom>
        </p:spPr>
        <p:txBody>
          <a:bodyPr wrap="square">
            <a:spAutoFit/>
          </a:bodyPr>
          <a:lstStyle/>
          <a:p>
            <a:r>
              <a:rPr lang="en-US" dirty="0"/>
              <a:t>https://docs.microsoft.com/en-us/azure/active-directory/active-directory-saas-google-apps-tutorial</a:t>
            </a:r>
          </a:p>
        </p:txBody>
      </p:sp>
    </p:spTree>
    <p:extLst>
      <p:ext uri="{BB962C8B-B14F-4D97-AF65-F5344CB8AC3E}">
        <p14:creationId xmlns:p14="http://schemas.microsoft.com/office/powerpoint/2010/main" val="4192002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Integrate the App with Azure AD</a:t>
            </a:r>
          </a:p>
        </p:txBody>
      </p:sp>
    </p:spTree>
    <p:extLst>
      <p:ext uri="{BB962C8B-B14F-4D97-AF65-F5344CB8AC3E}">
        <p14:creationId xmlns:p14="http://schemas.microsoft.com/office/powerpoint/2010/main" val="1807468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25" y="4863548"/>
            <a:ext cx="11605591" cy="1749287"/>
          </a:xfrm>
        </p:spPr>
        <p:txBody>
          <a:bodyPr>
            <a:normAutofit/>
          </a:bodyPr>
          <a:lstStyle/>
          <a:p>
            <a:r>
              <a:rPr lang="en-IN" sz="1800" b="1" dirty="0" err="1"/>
              <a:t>Ans</a:t>
            </a:r>
            <a:r>
              <a:rPr lang="en-IN" sz="1800" b="1" dirty="0"/>
              <a:t> = A &amp; C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049" y="141872"/>
            <a:ext cx="11227622" cy="3820528"/>
          </a:xfrm>
          <a:prstGeom prst="rect">
            <a:avLst/>
          </a:prstGeom>
        </p:spPr>
      </p:pic>
      <p:sp>
        <p:nvSpPr>
          <p:cNvPr id="5" name="Rectangle 4"/>
          <p:cNvSpPr/>
          <p:nvPr/>
        </p:nvSpPr>
        <p:spPr>
          <a:xfrm>
            <a:off x="5433753" y="3596423"/>
            <a:ext cx="6096000" cy="1477328"/>
          </a:xfrm>
          <a:prstGeom prst="rect">
            <a:avLst/>
          </a:prstGeom>
        </p:spPr>
        <p:txBody>
          <a:bodyPr>
            <a:spAutoFit/>
          </a:bodyPr>
          <a:lstStyle/>
          <a:p>
            <a:r>
              <a:rPr lang="en-US" dirty="0"/>
              <a:t>One of the security aspects of Windows Azure storage is that all access is protected by access </a:t>
            </a:r>
            <a:r>
              <a:rPr lang="en-US" dirty="0" err="1"/>
              <a:t>keys.It</a:t>
            </a:r>
            <a:r>
              <a:rPr lang="en-US" dirty="0"/>
              <a:t> is possible to change the access keys (e.g. if the keys become compromised), and if changed, we’d need to update the application to have the new key.</a:t>
            </a:r>
          </a:p>
        </p:txBody>
      </p:sp>
    </p:spTree>
    <p:extLst>
      <p:ext uri="{BB962C8B-B14F-4D97-AF65-F5344CB8AC3E}">
        <p14:creationId xmlns:p14="http://schemas.microsoft.com/office/powerpoint/2010/main" val="2908931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5" y="6003235"/>
            <a:ext cx="9342782" cy="609600"/>
          </a:xfrm>
        </p:spPr>
        <p:txBody>
          <a:bodyPr>
            <a:normAutofit fontScale="90000"/>
          </a:bodyPr>
          <a:lstStyle/>
          <a:p>
            <a:r>
              <a:rPr lang="en-IN" sz="1800" b="1" dirty="0" err="1"/>
              <a:t>Ans</a:t>
            </a:r>
            <a:r>
              <a:rPr lang="en-IN" sz="1800" b="1" dirty="0"/>
              <a:t> =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70" y="243646"/>
            <a:ext cx="11447854" cy="3135658"/>
          </a:xfrm>
          <a:prstGeom prst="rect">
            <a:avLst/>
          </a:prstGeom>
        </p:spPr>
      </p:pic>
      <p:pic>
        <p:nvPicPr>
          <p:cNvPr id="4" name="Picture 3"/>
          <p:cNvPicPr>
            <a:picLocks noChangeAspect="1"/>
          </p:cNvPicPr>
          <p:nvPr/>
        </p:nvPicPr>
        <p:blipFill>
          <a:blip r:embed="rId3"/>
          <a:stretch>
            <a:fillRect/>
          </a:stretch>
        </p:blipFill>
        <p:spPr>
          <a:xfrm>
            <a:off x="357809" y="1316106"/>
            <a:ext cx="6803039" cy="2599274"/>
          </a:xfrm>
          <a:prstGeom prst="rect">
            <a:avLst/>
          </a:prstGeom>
        </p:spPr>
      </p:pic>
      <p:pic>
        <p:nvPicPr>
          <p:cNvPr id="5" name="Picture 4"/>
          <p:cNvPicPr>
            <a:picLocks noChangeAspect="1"/>
          </p:cNvPicPr>
          <p:nvPr/>
        </p:nvPicPr>
        <p:blipFill>
          <a:blip r:embed="rId4"/>
          <a:stretch>
            <a:fillRect/>
          </a:stretch>
        </p:blipFill>
        <p:spPr>
          <a:xfrm>
            <a:off x="3723861" y="3846730"/>
            <a:ext cx="8366795" cy="2889516"/>
          </a:xfrm>
          <a:prstGeom prst="rect">
            <a:avLst/>
          </a:prstGeom>
        </p:spPr>
      </p:pic>
    </p:spTree>
    <p:extLst>
      <p:ext uri="{BB962C8B-B14F-4D97-AF65-F5344CB8AC3E}">
        <p14:creationId xmlns:p14="http://schemas.microsoft.com/office/powerpoint/2010/main" val="1222079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323562"/>
            <a:ext cx="11635408" cy="1289273"/>
          </a:xfrm>
        </p:spPr>
        <p:txBody>
          <a:bodyPr>
            <a:normAutofit fontScale="90000"/>
          </a:bodyPr>
          <a:lstStyle/>
          <a:p>
            <a:r>
              <a:rPr lang="en-IN" sz="1800" b="1" dirty="0" err="1"/>
              <a:t>Ans</a:t>
            </a:r>
            <a:r>
              <a:rPr lang="en-IN" sz="1800" b="1" dirty="0"/>
              <a:t> =D</a:t>
            </a:r>
            <a:br>
              <a:rPr lang="en-IN" sz="1800" b="1" dirty="0"/>
            </a:br>
            <a:r>
              <a:rPr lang="en-IN" sz="1800" dirty="0"/>
              <a:t>The Azure Active Directory Graph API provides programmatic access to Azure Active Directory through REST API endpoints. Apps can use the Azure AD Graph API to perform create, read, update, and delete (CRUD) operations on directory data and directory objects, such as users, groups, and organizational contacts.</a:t>
            </a: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75" y="241800"/>
            <a:ext cx="10477174" cy="3389295"/>
          </a:xfrm>
          <a:prstGeom prst="rect">
            <a:avLst/>
          </a:prstGeom>
        </p:spPr>
      </p:pic>
      <p:sp>
        <p:nvSpPr>
          <p:cNvPr id="4" name="Rectangle 3"/>
          <p:cNvSpPr/>
          <p:nvPr/>
        </p:nvSpPr>
        <p:spPr>
          <a:xfrm>
            <a:off x="5043055" y="2244404"/>
            <a:ext cx="6096000" cy="2585323"/>
          </a:xfrm>
          <a:prstGeom prst="rect">
            <a:avLst/>
          </a:prstGeom>
        </p:spPr>
        <p:txBody>
          <a:bodyPr>
            <a:spAutoFit/>
          </a:bodyPr>
          <a:lstStyle/>
          <a:p>
            <a:r>
              <a:rPr lang="en-US" dirty="0"/>
              <a:t>REST </a:t>
            </a:r>
            <a:r>
              <a:rPr lang="en-US" dirty="0" err="1"/>
              <a:t>APIendpoints.Applications</a:t>
            </a:r>
            <a:r>
              <a:rPr lang="en-US" dirty="0"/>
              <a:t> can use the Graph API to perform create, read, update, and delete (CRUD) </a:t>
            </a:r>
            <a:r>
              <a:rPr lang="en-US" dirty="0" err="1"/>
              <a:t>operationson</a:t>
            </a:r>
            <a:r>
              <a:rPr lang="en-US" dirty="0"/>
              <a:t> directory data and objects. For example, the Graph API supports the following common operations for a user object: / Create a new user in a directory / </a:t>
            </a:r>
            <a:r>
              <a:rPr lang="en-US" dirty="0" err="1"/>
              <a:t>Geta</a:t>
            </a:r>
            <a:r>
              <a:rPr lang="en-US" dirty="0"/>
              <a:t> user’s detailed properties, such as their groups / Update a user’s properties, such as their location and phone number, or change their password / Check a user’s group membership for role-based access / Disable a user’s account or delete it entirely</a:t>
            </a:r>
          </a:p>
        </p:txBody>
      </p:sp>
    </p:spTree>
    <p:extLst>
      <p:ext uri="{BB962C8B-B14F-4D97-AF65-F5344CB8AC3E}">
        <p14:creationId xmlns:p14="http://schemas.microsoft.com/office/powerpoint/2010/main" val="3290760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751443"/>
            <a:ext cx="11635408" cy="861392"/>
          </a:xfrm>
        </p:spPr>
        <p:txBody>
          <a:bodyPr>
            <a:normAutofit fontScale="90000"/>
          </a:bodyPr>
          <a:lstStyle/>
          <a:p>
            <a:r>
              <a:rPr lang="en-IN" sz="1800" b="1" dirty="0" err="1"/>
              <a:t>Ans</a:t>
            </a:r>
            <a:r>
              <a:rPr lang="en-IN" sz="1800" b="1" dirty="0"/>
              <a:t> =</a:t>
            </a:r>
            <a:br>
              <a:rPr lang="en-IN" sz="1800" b="1" dirty="0"/>
            </a:br>
            <a:r>
              <a:rPr lang="en-IN" sz="1800" b="1" dirty="0"/>
              <a:t>A &amp; B</a:t>
            </a: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0972"/>
            <a:ext cx="11816539" cy="3225323"/>
          </a:xfrm>
          <a:prstGeom prst="rect">
            <a:avLst/>
          </a:prstGeom>
        </p:spPr>
      </p:pic>
      <p:pic>
        <p:nvPicPr>
          <p:cNvPr id="4" name="Picture 3"/>
          <p:cNvPicPr>
            <a:picLocks noChangeAspect="1"/>
          </p:cNvPicPr>
          <p:nvPr/>
        </p:nvPicPr>
        <p:blipFill>
          <a:blip r:embed="rId3"/>
          <a:stretch>
            <a:fillRect/>
          </a:stretch>
        </p:blipFill>
        <p:spPr>
          <a:xfrm>
            <a:off x="415168" y="3274728"/>
            <a:ext cx="10986199" cy="2476715"/>
          </a:xfrm>
          <a:prstGeom prst="rect">
            <a:avLst/>
          </a:prstGeom>
        </p:spPr>
      </p:pic>
    </p:spTree>
    <p:extLst>
      <p:ext uri="{BB962C8B-B14F-4D97-AF65-F5344CB8AC3E}">
        <p14:creationId xmlns:p14="http://schemas.microsoft.com/office/powerpoint/2010/main" val="1425738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Integrate an Azure with Existing Directory</a:t>
            </a:r>
          </a:p>
        </p:txBody>
      </p:sp>
    </p:spTree>
    <p:extLst>
      <p:ext uri="{BB962C8B-B14F-4D97-AF65-F5344CB8AC3E}">
        <p14:creationId xmlns:p14="http://schemas.microsoft.com/office/powerpoint/2010/main" val="936011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Current Situation </a:t>
            </a:r>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610304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AD Application Proxy</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71032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AD Multi-Factor Authentication</a:t>
            </a:r>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64492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B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9" y="144458"/>
            <a:ext cx="11240670" cy="2731264"/>
          </a:xfrm>
          <a:prstGeom prst="rect">
            <a:avLst/>
          </a:prstGeom>
        </p:spPr>
      </p:pic>
      <p:sp>
        <p:nvSpPr>
          <p:cNvPr id="4" name="Rectangle 3"/>
          <p:cNvSpPr/>
          <p:nvPr/>
        </p:nvSpPr>
        <p:spPr>
          <a:xfrm>
            <a:off x="1643999" y="5887980"/>
            <a:ext cx="10206150" cy="646331"/>
          </a:xfrm>
          <a:prstGeom prst="rect">
            <a:avLst/>
          </a:prstGeom>
        </p:spPr>
        <p:txBody>
          <a:bodyPr wrap="square">
            <a:spAutoFit/>
          </a:bodyPr>
          <a:lstStyle/>
          <a:p>
            <a:r>
              <a:rPr lang="en-US" dirty="0"/>
              <a:t>One customer, who was looking for OU level filtering to import selected users from </a:t>
            </a:r>
            <a:r>
              <a:rPr lang="en-US" dirty="0" err="1"/>
              <a:t>OnPremises</a:t>
            </a:r>
            <a:r>
              <a:rPr lang="en-US" dirty="0"/>
              <a:t> active directory toOffice365.Configure OU level filtering for Office365 directory synchronization.</a:t>
            </a:r>
          </a:p>
        </p:txBody>
      </p:sp>
      <p:sp>
        <p:nvSpPr>
          <p:cNvPr id="5" name="Rectangle 4"/>
          <p:cNvSpPr/>
          <p:nvPr/>
        </p:nvSpPr>
        <p:spPr>
          <a:xfrm>
            <a:off x="357809" y="3211780"/>
            <a:ext cx="11635408" cy="738664"/>
          </a:xfrm>
          <a:prstGeom prst="rect">
            <a:avLst/>
          </a:prstGeom>
        </p:spPr>
        <p:txBody>
          <a:bodyPr wrap="square">
            <a:spAutoFit/>
          </a:bodyPr>
          <a:lstStyle/>
          <a:p>
            <a:r>
              <a:rPr lang="en-US" sz="1400" dirty="0">
                <a:solidFill>
                  <a:srgbClr val="333333"/>
                </a:solidFill>
                <a:latin typeface="Arial" panose="020B0604020202020204" pitchFamily="34" charset="0"/>
              </a:rPr>
              <a:t>A </a:t>
            </a:r>
            <a:r>
              <a:rPr lang="en-US" sz="1400" i="1" dirty="0">
                <a:solidFill>
                  <a:srgbClr val="333333"/>
                </a:solidFill>
                <a:latin typeface="inherit"/>
              </a:rPr>
              <a:t>service account </a:t>
            </a:r>
            <a:r>
              <a:rPr lang="en-US" sz="1400" dirty="0">
                <a:solidFill>
                  <a:srgbClr val="333333"/>
                </a:solidFill>
                <a:latin typeface="Arial" panose="020B0604020202020204" pitchFamily="34" charset="0"/>
              </a:rPr>
              <a:t>is a special user account that an application or service uses to interact with the operating system. Services use the service accounts to log on and make changes to the operating system or the configuration. Through permissions, you can control the actions that the service can perform. The following table identifies categories of service accounts.</a:t>
            </a:r>
            <a:endParaRPr lang="en-US" sz="1400" dirty="0"/>
          </a:p>
        </p:txBody>
      </p:sp>
      <p:sp>
        <p:nvSpPr>
          <p:cNvPr id="6" name="Rectangle 5"/>
          <p:cNvSpPr/>
          <p:nvPr/>
        </p:nvSpPr>
        <p:spPr>
          <a:xfrm>
            <a:off x="341726" y="4244412"/>
            <a:ext cx="11117635" cy="646331"/>
          </a:xfrm>
          <a:prstGeom prst="rect">
            <a:avLst/>
          </a:prstGeom>
        </p:spPr>
        <p:txBody>
          <a:bodyPr wrap="square">
            <a:spAutoFit/>
          </a:bodyPr>
          <a:lstStyle/>
          <a:p>
            <a:r>
              <a:rPr lang="en-US" dirty="0">
                <a:solidFill>
                  <a:srgbClr val="333333"/>
                </a:solidFill>
                <a:latin typeface="Segoe UI" panose="020B0502040204020203" pitchFamily="34" charset="0"/>
              </a:rPr>
              <a:t> </a:t>
            </a:r>
            <a:r>
              <a:rPr lang="en-US" dirty="0" err="1">
                <a:solidFill>
                  <a:srgbClr val="333333"/>
                </a:solidFill>
                <a:latin typeface="Segoe UI" panose="020B0502040204020203" pitchFamily="34" charset="0"/>
              </a:rPr>
              <a:t>Miisclient</a:t>
            </a:r>
            <a:r>
              <a:rPr lang="en-US" dirty="0">
                <a:solidFill>
                  <a:srgbClr val="333333"/>
                </a:solidFill>
                <a:latin typeface="Segoe UI" panose="020B0502040204020203" pitchFamily="34" charset="0"/>
              </a:rPr>
              <a:t> is known as "Synchronization Service Manger on </a:t>
            </a:r>
            <a:r>
              <a:rPr lang="en-US" dirty="0" err="1">
                <a:solidFill>
                  <a:srgbClr val="333333"/>
                </a:solidFill>
                <a:latin typeface="Segoe UI" panose="020B0502040204020203" pitchFamily="34" charset="0"/>
              </a:rPr>
              <a:t>Dirsync</a:t>
            </a:r>
            <a:r>
              <a:rPr lang="en-US" dirty="0">
                <a:solidFill>
                  <a:srgbClr val="333333"/>
                </a:solidFill>
                <a:latin typeface="Segoe UI" panose="020B0502040204020203" pitchFamily="34" charset="0"/>
              </a:rPr>
              <a:t>" .</a:t>
            </a:r>
            <a:r>
              <a:rPr lang="en-US" dirty="0"/>
              <a:t> In this type of filtering we can filter individual user objects from being synced to the cloud.</a:t>
            </a:r>
          </a:p>
        </p:txBody>
      </p:sp>
      <p:sp>
        <p:nvSpPr>
          <p:cNvPr id="7" name="Rectangle 6"/>
          <p:cNvSpPr/>
          <p:nvPr/>
        </p:nvSpPr>
        <p:spPr>
          <a:xfrm>
            <a:off x="5494208" y="5050807"/>
            <a:ext cx="4276235" cy="307777"/>
          </a:xfrm>
          <a:prstGeom prst="rect">
            <a:avLst/>
          </a:prstGeom>
        </p:spPr>
        <p:txBody>
          <a:bodyPr wrap="none">
            <a:spAutoFit/>
          </a:bodyPr>
          <a:lstStyle/>
          <a:p>
            <a:pPr fontAlgn="base"/>
            <a:r>
              <a:rPr lang="en-US" sz="1400" cap="all" dirty="0">
                <a:solidFill>
                  <a:srgbClr val="2B2B2B"/>
                </a:solidFill>
                <a:latin typeface="Lato"/>
              </a:rPr>
              <a:t>MANUALLY RUN DIRSYNC VIA THE MIIS CLIENT</a:t>
            </a:r>
            <a:endParaRPr lang="en-US" sz="1400" b="0" i="0" cap="all" dirty="0">
              <a:solidFill>
                <a:srgbClr val="2B2B2B"/>
              </a:solidFill>
              <a:effectLst/>
              <a:latin typeface="Lato"/>
            </a:endParaRPr>
          </a:p>
        </p:txBody>
      </p:sp>
    </p:spTree>
    <p:extLst>
      <p:ext uri="{BB962C8B-B14F-4D97-AF65-F5344CB8AC3E}">
        <p14:creationId xmlns:p14="http://schemas.microsoft.com/office/powerpoint/2010/main" val="4114648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A &amp; B</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1860696" cy="3737113"/>
          </a:xfrm>
          <a:prstGeom prst="rect">
            <a:avLst/>
          </a:prstGeom>
        </p:spPr>
      </p:pic>
      <p:sp>
        <p:nvSpPr>
          <p:cNvPr id="4" name="Rectangle 3"/>
          <p:cNvSpPr/>
          <p:nvPr/>
        </p:nvSpPr>
        <p:spPr>
          <a:xfrm>
            <a:off x="1254938" y="4013298"/>
            <a:ext cx="9841149" cy="923330"/>
          </a:xfrm>
          <a:prstGeom prst="rect">
            <a:avLst/>
          </a:prstGeom>
        </p:spPr>
        <p:txBody>
          <a:bodyPr wrap="square">
            <a:spAutoFit/>
          </a:bodyPr>
          <a:lstStyle/>
          <a:p>
            <a:r>
              <a:rPr lang="en-US" dirty="0">
                <a:solidFill>
                  <a:srgbClr val="222222"/>
                </a:solidFill>
                <a:latin typeface="segoe-ui_normal"/>
              </a:rPr>
              <a:t>The </a:t>
            </a:r>
            <a:r>
              <a:rPr lang="en-US" b="1" dirty="0">
                <a:solidFill>
                  <a:srgbClr val="222222"/>
                </a:solidFill>
                <a:latin typeface="segoe-ui_normal"/>
              </a:rPr>
              <a:t>Set-</a:t>
            </a:r>
            <a:r>
              <a:rPr lang="en-US" b="1" dirty="0" err="1">
                <a:solidFill>
                  <a:srgbClr val="222222"/>
                </a:solidFill>
                <a:latin typeface="segoe-ui_normal"/>
              </a:rPr>
              <a:t>MsolUserPrincipalName</a:t>
            </a:r>
            <a:r>
              <a:rPr lang="en-US" dirty="0">
                <a:solidFill>
                  <a:srgbClr val="222222"/>
                </a:solidFill>
                <a:latin typeface="segoe-ui_normal"/>
              </a:rPr>
              <a:t> </a:t>
            </a:r>
            <a:r>
              <a:rPr lang="en-US" dirty="0" err="1">
                <a:solidFill>
                  <a:srgbClr val="222222"/>
                </a:solidFill>
                <a:latin typeface="segoe-ui_normal"/>
              </a:rPr>
              <a:t>cmdlet</a:t>
            </a:r>
            <a:r>
              <a:rPr lang="en-US" dirty="0">
                <a:solidFill>
                  <a:srgbClr val="222222"/>
                </a:solidFill>
                <a:latin typeface="segoe-ui_normal"/>
              </a:rPr>
              <a:t> changes the User Principal Name, or user ID, of a user. This </a:t>
            </a:r>
            <a:r>
              <a:rPr lang="en-US" dirty="0" err="1">
                <a:solidFill>
                  <a:srgbClr val="222222"/>
                </a:solidFill>
                <a:latin typeface="segoe-ui_normal"/>
              </a:rPr>
              <a:t>cmdlet</a:t>
            </a:r>
            <a:r>
              <a:rPr lang="en-US" dirty="0">
                <a:solidFill>
                  <a:srgbClr val="222222"/>
                </a:solidFill>
                <a:latin typeface="segoe-ui_normal"/>
              </a:rPr>
              <a:t> can be used to move a user between a federated and standard domain, which results in their authentication type changing to that of the target domain.</a:t>
            </a:r>
            <a:endParaRPr lang="en-US" dirty="0"/>
          </a:p>
        </p:txBody>
      </p:sp>
    </p:spTree>
    <p:extLst>
      <p:ext uri="{BB962C8B-B14F-4D97-AF65-F5344CB8AC3E}">
        <p14:creationId xmlns:p14="http://schemas.microsoft.com/office/powerpoint/2010/main" val="1630575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7140" y="5369964"/>
            <a:ext cx="3273287" cy="609600"/>
          </a:xfrm>
        </p:spPr>
        <p:txBody>
          <a:bodyPr>
            <a:normAutofit fontScale="90000"/>
          </a:bodyPr>
          <a:lstStyle/>
          <a:p>
            <a:r>
              <a:rPr lang="en-IN" sz="1800" b="1" dirty="0" err="1"/>
              <a:t>Ans</a:t>
            </a:r>
            <a:r>
              <a:rPr lang="en-IN" sz="1800" b="1" dirty="0"/>
              <a:t> = A &amp; B</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668" y="708790"/>
            <a:ext cx="12192001" cy="4116947"/>
          </a:xfrm>
          <a:prstGeom prst="rect">
            <a:avLst/>
          </a:prstGeom>
        </p:spPr>
      </p:pic>
      <p:sp>
        <p:nvSpPr>
          <p:cNvPr id="4" name="Rectangle 3"/>
          <p:cNvSpPr/>
          <p:nvPr/>
        </p:nvSpPr>
        <p:spPr>
          <a:xfrm>
            <a:off x="791362" y="4057581"/>
            <a:ext cx="11201854" cy="1200329"/>
          </a:xfrm>
          <a:prstGeom prst="rect">
            <a:avLst/>
          </a:prstGeom>
        </p:spPr>
        <p:txBody>
          <a:bodyPr wrap="square">
            <a:spAutoFit/>
          </a:bodyPr>
          <a:lstStyle/>
          <a:p>
            <a:r>
              <a:rPr lang="en-US" dirty="0">
                <a:solidFill>
                  <a:srgbClr val="6C6C6C"/>
                </a:solidFill>
                <a:latin typeface="NeueHaasGroteskText W01"/>
              </a:rPr>
              <a:t>After that</a:t>
            </a:r>
            <a:r>
              <a:rPr lang="en-US" b="1" i="1" dirty="0">
                <a:solidFill>
                  <a:srgbClr val="6C6C6C"/>
                </a:solidFill>
                <a:latin typeface="NeueHaasGroteskText W01"/>
              </a:rPr>
              <a:t>, </a:t>
            </a:r>
            <a:r>
              <a:rPr lang="en-US" b="1" i="1" dirty="0" err="1">
                <a:solidFill>
                  <a:srgbClr val="6C6C6C"/>
                </a:solidFill>
                <a:latin typeface="NeueHaasGroteskText W01"/>
              </a:rPr>
              <a:t>DirSync</a:t>
            </a:r>
            <a:r>
              <a:rPr lang="en-US" b="1" i="1" dirty="0">
                <a:solidFill>
                  <a:srgbClr val="6C6C6C"/>
                </a:solidFill>
                <a:latin typeface="NeueHaasGroteskText W01"/>
              </a:rPr>
              <a:t> runs every three hours to push changes from the on-premises </a:t>
            </a:r>
            <a:r>
              <a:rPr lang="en-US" dirty="0">
                <a:solidFill>
                  <a:srgbClr val="6C6C6C"/>
                </a:solidFill>
                <a:latin typeface="NeueHaasGroteskText W01"/>
              </a:rPr>
              <a:t>directory to the cloud instance. </a:t>
            </a:r>
            <a:r>
              <a:rPr lang="en-US" dirty="0" err="1">
                <a:solidFill>
                  <a:srgbClr val="6C6C6C"/>
                </a:solidFill>
                <a:latin typeface="NeueHaasGroteskText W01"/>
              </a:rPr>
              <a:t>DirSync</a:t>
            </a:r>
            <a:r>
              <a:rPr lang="en-US" dirty="0">
                <a:solidFill>
                  <a:srgbClr val="6C6C6C"/>
                </a:solidFill>
                <a:latin typeface="NeueHaasGroteskText W01"/>
              </a:rPr>
              <a:t> only goes from on-premises to cloud. If an administrator were to create a new user on the Windows Azure Active Directory tenant, that user would live only in the cloud and would never be propagated down to the on-premises directory.</a:t>
            </a:r>
            <a:endParaRPr lang="en-US" dirty="0"/>
          </a:p>
        </p:txBody>
      </p:sp>
      <p:sp>
        <p:nvSpPr>
          <p:cNvPr id="5" name="Rectangle 4"/>
          <p:cNvSpPr/>
          <p:nvPr/>
        </p:nvSpPr>
        <p:spPr>
          <a:xfrm>
            <a:off x="6392289" y="2313156"/>
            <a:ext cx="5045099" cy="369332"/>
          </a:xfrm>
          <a:prstGeom prst="rect">
            <a:avLst/>
          </a:prstGeom>
        </p:spPr>
        <p:txBody>
          <a:bodyPr wrap="none">
            <a:spAutoFit/>
          </a:bodyPr>
          <a:lstStyle/>
          <a:p>
            <a:r>
              <a:rPr lang="en-US" dirty="0" err="1">
                <a:solidFill>
                  <a:srgbClr val="323232"/>
                </a:solidFill>
                <a:latin typeface="NHaasGroteskTXW01-75Bd"/>
              </a:rPr>
              <a:t>DirSync</a:t>
            </a:r>
            <a:r>
              <a:rPr lang="en-US" dirty="0">
                <a:solidFill>
                  <a:srgbClr val="323232"/>
                </a:solidFill>
                <a:latin typeface="NHaasGroteskTXW01-75Bd"/>
              </a:rPr>
              <a:t> (Windows Azure Active Directory Sync)</a:t>
            </a:r>
            <a:endParaRPr lang="en-US" b="0" i="0" dirty="0">
              <a:solidFill>
                <a:srgbClr val="323232"/>
              </a:solidFill>
              <a:effectLst/>
              <a:latin typeface="NHaasGroteskTXW01-75Bd"/>
            </a:endParaRPr>
          </a:p>
        </p:txBody>
      </p:sp>
      <p:sp>
        <p:nvSpPr>
          <p:cNvPr id="6" name="Rectangle 5"/>
          <p:cNvSpPr/>
          <p:nvPr/>
        </p:nvSpPr>
        <p:spPr>
          <a:xfrm>
            <a:off x="883639" y="6106937"/>
            <a:ext cx="9065703" cy="646331"/>
          </a:xfrm>
          <a:prstGeom prst="rect">
            <a:avLst/>
          </a:prstGeom>
        </p:spPr>
        <p:txBody>
          <a:bodyPr wrap="square">
            <a:spAutoFit/>
          </a:bodyPr>
          <a:lstStyle/>
          <a:p>
            <a:r>
              <a:rPr lang="en-US" dirty="0"/>
              <a:t>https://support.microsoft.com/en-us/help/2915221/passwords-don-t-sync-for-users-who-are-moved-into-scope-to-be-synced-in-the-azure-active-directory-sync-tool</a:t>
            </a:r>
          </a:p>
        </p:txBody>
      </p:sp>
    </p:spTree>
    <p:extLst>
      <p:ext uri="{BB962C8B-B14F-4D97-AF65-F5344CB8AC3E}">
        <p14:creationId xmlns:p14="http://schemas.microsoft.com/office/powerpoint/2010/main" val="3998947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618" y="345935"/>
            <a:ext cx="9799297" cy="6616542"/>
          </a:xfrm>
          <a:prstGeom prst="rect">
            <a:avLst/>
          </a:prstGeom>
        </p:spPr>
      </p:pic>
    </p:spTree>
    <p:extLst>
      <p:ext uri="{BB962C8B-B14F-4D97-AF65-F5344CB8AC3E}">
        <p14:creationId xmlns:p14="http://schemas.microsoft.com/office/powerpoint/2010/main" val="3235695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751443"/>
            <a:ext cx="11635408" cy="861392"/>
          </a:xfrm>
        </p:spPr>
        <p:txBody>
          <a:bodyPr>
            <a:normAutofit fontScale="90000"/>
          </a:bodyPr>
          <a:lstStyle/>
          <a:p>
            <a:r>
              <a:rPr lang="en-IN" sz="1800" b="1" dirty="0" err="1"/>
              <a:t>Ans</a:t>
            </a:r>
            <a:r>
              <a:rPr lang="en-IN" sz="1800" b="1" dirty="0"/>
              <a:t> =B &amp; D</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4" y="164355"/>
            <a:ext cx="9171809" cy="3665871"/>
          </a:xfrm>
          <a:prstGeom prst="rect">
            <a:avLst/>
          </a:prstGeom>
        </p:spPr>
      </p:pic>
      <p:sp>
        <p:nvSpPr>
          <p:cNvPr id="4" name="Rectangle 3"/>
          <p:cNvSpPr/>
          <p:nvPr/>
        </p:nvSpPr>
        <p:spPr>
          <a:xfrm>
            <a:off x="1378591" y="3596816"/>
            <a:ext cx="10097548" cy="1477328"/>
          </a:xfrm>
          <a:prstGeom prst="rect">
            <a:avLst/>
          </a:prstGeom>
        </p:spPr>
        <p:txBody>
          <a:bodyPr wrap="square">
            <a:spAutoFit/>
          </a:bodyPr>
          <a:lstStyle/>
          <a:p>
            <a:r>
              <a:rPr lang="en-US" dirty="0">
                <a:solidFill>
                  <a:srgbClr val="444444"/>
                </a:solidFill>
                <a:latin typeface="minion"/>
              </a:rPr>
              <a:t>In order to force a sync, we first had launch a Windows </a:t>
            </a:r>
            <a:r>
              <a:rPr lang="en-US" dirty="0" err="1">
                <a:solidFill>
                  <a:srgbClr val="444444"/>
                </a:solidFill>
                <a:latin typeface="minion"/>
              </a:rPr>
              <a:t>Powershell</a:t>
            </a:r>
            <a:r>
              <a:rPr lang="en-US" dirty="0">
                <a:solidFill>
                  <a:srgbClr val="444444"/>
                </a:solidFill>
                <a:latin typeface="minion"/>
              </a:rPr>
              <a:t> 2.0 console on the respective server and then navigate to “</a:t>
            </a:r>
            <a:r>
              <a:rPr lang="en-US" b="1" i="1" dirty="0">
                <a:solidFill>
                  <a:srgbClr val="444444"/>
                </a:solidFill>
                <a:latin typeface="inherit"/>
              </a:rPr>
              <a:t>C:\Program Files\Microsoft Online Directory Sync</a:t>
            </a:r>
            <a:r>
              <a:rPr lang="en-US" dirty="0">
                <a:solidFill>
                  <a:srgbClr val="444444"/>
                </a:solidFill>
                <a:latin typeface="minion"/>
              </a:rPr>
              <a:t>” or “</a:t>
            </a:r>
            <a:r>
              <a:rPr lang="en-US" b="1" i="1" dirty="0">
                <a:solidFill>
                  <a:srgbClr val="444444"/>
                </a:solidFill>
                <a:latin typeface="inherit"/>
              </a:rPr>
              <a:t>C:\Program Files\Windows Azure Directory Sync</a:t>
            </a:r>
            <a:r>
              <a:rPr lang="en-US" dirty="0">
                <a:solidFill>
                  <a:srgbClr val="444444"/>
                </a:solidFill>
                <a:latin typeface="minion"/>
              </a:rPr>
              <a:t>” folder (depending on version in use) and from here run the “</a:t>
            </a:r>
            <a:r>
              <a:rPr lang="en-US" b="1" i="1" dirty="0">
                <a:solidFill>
                  <a:srgbClr val="444444"/>
                </a:solidFill>
                <a:latin typeface="inherit"/>
              </a:rPr>
              <a:t>DirSyncConfigshell.psc1</a:t>
            </a:r>
            <a:r>
              <a:rPr lang="en-US" dirty="0">
                <a:solidFill>
                  <a:srgbClr val="444444"/>
                </a:solidFill>
                <a:latin typeface="minion"/>
              </a:rPr>
              <a:t>” script followed by running the actual “</a:t>
            </a:r>
            <a:r>
              <a:rPr lang="en-US" b="1" i="1" dirty="0">
                <a:solidFill>
                  <a:srgbClr val="444444"/>
                </a:solidFill>
                <a:latin typeface="inherit"/>
              </a:rPr>
              <a:t>Start-</a:t>
            </a:r>
            <a:r>
              <a:rPr lang="en-US" b="1" i="1" dirty="0" err="1">
                <a:solidFill>
                  <a:srgbClr val="444444"/>
                </a:solidFill>
                <a:latin typeface="inherit"/>
              </a:rPr>
              <a:t>OnlineCoexistenceSync</a:t>
            </a:r>
            <a:r>
              <a:rPr lang="en-US" dirty="0">
                <a:solidFill>
                  <a:srgbClr val="444444"/>
                </a:solidFill>
                <a:latin typeface="minion"/>
              </a:rPr>
              <a:t>” </a:t>
            </a:r>
            <a:r>
              <a:rPr lang="en-US" dirty="0" err="1">
                <a:solidFill>
                  <a:srgbClr val="444444"/>
                </a:solidFill>
                <a:latin typeface="minion"/>
              </a:rPr>
              <a:t>cmdlet</a:t>
            </a:r>
            <a:r>
              <a:rPr lang="en-US" dirty="0">
                <a:solidFill>
                  <a:srgbClr val="444444"/>
                </a:solidFill>
                <a:latin typeface="minion"/>
              </a:rPr>
              <a:t> that initiates the sync itself.</a:t>
            </a:r>
            <a:endParaRPr lang="en-US" dirty="0"/>
          </a:p>
        </p:txBody>
      </p:sp>
      <p:sp>
        <p:nvSpPr>
          <p:cNvPr id="5" name="Rectangle 4"/>
          <p:cNvSpPr/>
          <p:nvPr/>
        </p:nvSpPr>
        <p:spPr>
          <a:xfrm>
            <a:off x="5557663" y="5920423"/>
            <a:ext cx="5757730" cy="369332"/>
          </a:xfrm>
          <a:prstGeom prst="rect">
            <a:avLst/>
          </a:prstGeom>
        </p:spPr>
        <p:txBody>
          <a:bodyPr wrap="none">
            <a:spAutoFit/>
          </a:bodyPr>
          <a:lstStyle/>
          <a:p>
            <a:r>
              <a:rPr lang="en-US" dirty="0"/>
              <a:t>http://techgenix.com/dirsync-change-forcingmanual-syncs/</a:t>
            </a:r>
          </a:p>
        </p:txBody>
      </p:sp>
    </p:spTree>
    <p:extLst>
      <p:ext uri="{BB962C8B-B14F-4D97-AF65-F5344CB8AC3E}">
        <p14:creationId xmlns:p14="http://schemas.microsoft.com/office/powerpoint/2010/main" val="6835232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TotalTime>
  <Words>1335</Words>
  <Application>Microsoft Office PowerPoint</Application>
  <PresentationFormat>Widescreen</PresentationFormat>
  <Paragraphs>88</Paragraphs>
  <Slides>42</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42</vt:i4>
      </vt:variant>
    </vt:vector>
  </HeadingPairs>
  <TitlesOfParts>
    <vt:vector size="55" baseType="lpstr">
      <vt:lpstr>inherit</vt:lpstr>
      <vt:lpstr>minion</vt:lpstr>
      <vt:lpstr>NeueHaasGroteskText W01</vt:lpstr>
      <vt:lpstr>NHaasGroteskTXW01-75Bd</vt:lpstr>
      <vt:lpstr>segoe-ui_normal</vt:lpstr>
      <vt:lpstr>Arial</vt:lpstr>
      <vt:lpstr>Calibri</vt:lpstr>
      <vt:lpstr>Calibri Light</vt:lpstr>
      <vt:lpstr>Georgia</vt:lpstr>
      <vt:lpstr>Lato</vt:lpstr>
      <vt:lpstr>Segoe UI</vt:lpstr>
      <vt:lpstr>Segoe UI Light</vt:lpstr>
      <vt:lpstr>Office Theme</vt:lpstr>
      <vt:lpstr>70-533 : Implementing Microsoft Azure Infrastructure Solutions </vt:lpstr>
      <vt:lpstr>What is Azure Active Directory? </vt:lpstr>
      <vt:lpstr>PowerPoint Presentation</vt:lpstr>
      <vt:lpstr>Integrate an Azure with Existing Directory</vt:lpstr>
      <vt:lpstr>Ans = B    </vt:lpstr>
      <vt:lpstr>Ans =  A &amp; B   </vt:lpstr>
      <vt:lpstr>Ans = A &amp; B   </vt:lpstr>
      <vt:lpstr>PowerPoint Presentation</vt:lpstr>
      <vt:lpstr>Ans =B &amp; D   </vt:lpstr>
      <vt:lpstr>PowerPoint Presentation</vt:lpstr>
      <vt:lpstr>Ans – A &amp; E   Video AAD with Office 365 Integration </vt:lpstr>
      <vt:lpstr>Ans – A  What to Explain </vt:lpstr>
      <vt:lpstr>Ans –  Enterprise Admin Global Admin  </vt:lpstr>
      <vt:lpstr>Ans = A   </vt:lpstr>
      <vt:lpstr>Configure the Application Panel</vt:lpstr>
      <vt:lpstr>Ans =    </vt:lpstr>
      <vt:lpstr>Ans =  C    You can enable single sign-on to your applications using Integrated Windows Authentication (IWA) by giving Application Proxy Connectors permission in Active Directory to impersonate users, and send and receive tokens on their behalf.   </vt:lpstr>
      <vt:lpstr>Ans =  C    </vt:lpstr>
      <vt:lpstr>Ans =    </vt:lpstr>
      <vt:lpstr>Ans =    </vt:lpstr>
      <vt:lpstr>PowerPoint Presentation</vt:lpstr>
      <vt:lpstr>Support for Single Sign-On</vt:lpstr>
      <vt:lpstr>Support for Single Sign-On</vt:lpstr>
      <vt:lpstr>Ans = D   </vt:lpstr>
      <vt:lpstr>Ans = A   </vt:lpstr>
      <vt:lpstr>Ans = D   </vt:lpstr>
      <vt:lpstr>Ans =  A &amp; B   </vt:lpstr>
      <vt:lpstr>Ans =  A    </vt:lpstr>
      <vt:lpstr>Ans =A &amp; C &amp; D   </vt:lpstr>
      <vt:lpstr>Ans =     </vt:lpstr>
      <vt:lpstr>Ans = A    </vt:lpstr>
      <vt:lpstr>Ans =    </vt:lpstr>
      <vt:lpstr>Ans =  C  The term "software multitenancy" refers to a software architecture in which a single instance of software runs on a server and serves multiple tenants. A tenant is a group of users who share a common access with specific privileges to the software instance    </vt:lpstr>
      <vt:lpstr>Ans = C   </vt:lpstr>
      <vt:lpstr>Integrate the App with Azure AD</vt:lpstr>
      <vt:lpstr>Ans = A &amp; C    </vt:lpstr>
      <vt:lpstr>Ans =    </vt:lpstr>
      <vt:lpstr>Ans =D The Azure Active Directory Graph API provides programmatic access to Azure Active Directory through REST API endpoints. Apps can use the Azure AD Graph API to perform create, read, update, and delete (CRUD) operations on directory data and directory objects, such as users, groups, and organizational contacts.  </vt:lpstr>
      <vt:lpstr>Ans = A &amp; B  </vt:lpstr>
      <vt:lpstr>Current Situation </vt:lpstr>
      <vt:lpstr>Azure AD Application Proxy</vt:lpstr>
      <vt:lpstr>Azure AD Multi-Factor Authentication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70-533 : Implementing Microsoft Azure Infrastructure Solutions </dc:title>
  <cp:lastModifiedBy>Romil Bheda</cp:lastModifiedBy>
  <cp:revision>1</cp:revision>
  <dcterms:created xsi:type="dcterms:W3CDTF">2017-02-16T08:21:52Z</dcterms:created>
  <dcterms:modified xsi:type="dcterms:W3CDTF">2017-03-29T05:31:56Z</dcterms:modified>
</cp:coreProperties>
</file>